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279" r:id="rId3"/>
    <p:sldId id="340" r:id="rId4"/>
    <p:sldId id="341" r:id="rId5"/>
    <p:sldId id="342" r:id="rId6"/>
    <p:sldId id="343" r:id="rId7"/>
    <p:sldId id="344" r:id="rId8"/>
    <p:sldId id="345" r:id="rId9"/>
    <p:sldId id="346" r:id="rId10"/>
    <p:sldId id="347" r:id="rId11"/>
    <p:sldId id="348" r:id="rId12"/>
    <p:sldId id="349" r:id="rId13"/>
    <p:sldId id="350" r:id="rId14"/>
    <p:sldId id="351" r:id="rId15"/>
    <p:sldId id="352" r:id="rId16"/>
    <p:sldId id="353" r:id="rId17"/>
    <p:sldId id="354" r:id="rId18"/>
    <p:sldId id="355" r:id="rId19"/>
    <p:sldId id="356" r:id="rId20"/>
    <p:sldId id="357" r:id="rId21"/>
    <p:sldId id="284" r:id="rId22"/>
    <p:sldId id="273" r:id="rId23"/>
    <p:sldId id="274" r:id="rId24"/>
    <p:sldId id="275" r:id="rId25"/>
    <p:sldId id="276" r:id="rId26"/>
    <p:sldId id="277" r:id="rId27"/>
    <p:sldId id="278" r:id="rId28"/>
    <p:sldId id="285" r:id="rId29"/>
    <p:sldId id="313" r:id="rId30"/>
    <p:sldId id="312" r:id="rId31"/>
    <p:sldId id="303" r:id="rId32"/>
    <p:sldId id="304" r:id="rId33"/>
    <p:sldId id="305" r:id="rId34"/>
    <p:sldId id="306" r:id="rId35"/>
    <p:sldId id="314" r:id="rId36"/>
    <p:sldId id="308" r:id="rId37"/>
    <p:sldId id="309" r:id="rId38"/>
    <p:sldId id="310" r:id="rId39"/>
    <p:sldId id="333" r:id="rId40"/>
    <p:sldId id="286" r:id="rId41"/>
    <p:sldId id="269" r:id="rId42"/>
    <p:sldId id="270" r:id="rId43"/>
    <p:sldId id="271" r:id="rId44"/>
    <p:sldId id="287" r:id="rId45"/>
    <p:sldId id="290" r:id="rId46"/>
    <p:sldId id="337" r:id="rId47"/>
    <p:sldId id="336" r:id="rId48"/>
    <p:sldId id="293" r:id="rId49"/>
    <p:sldId id="292" r:id="rId50"/>
    <p:sldId id="334" r:id="rId51"/>
    <p:sldId id="338" r:id="rId52"/>
    <p:sldId id="296" r:id="rId53"/>
    <p:sldId id="297" r:id="rId54"/>
    <p:sldId id="299" r:id="rId55"/>
    <p:sldId id="300" r:id="rId56"/>
    <p:sldId id="339" r:id="rId57"/>
    <p:sldId id="288" r:id="rId5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65" autoAdjust="0"/>
    <p:restoredTop sz="93167" autoAdjust="0"/>
  </p:normalViewPr>
  <p:slideViewPr>
    <p:cSldViewPr>
      <p:cViewPr varScale="1">
        <p:scale>
          <a:sx n="66" d="100"/>
          <a:sy n="66" d="100"/>
        </p:scale>
        <p:origin x="-96" y="-8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EAC6D2-9738-435C-BF3E-291949923745}" type="datetimeFigureOut">
              <a:rPr lang="en-US"/>
              <a:pPr>
                <a:defRPr/>
              </a:pPr>
              <a:t>7/1/2009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021BAED-CDC8-4CA8-A3EF-82CAADFB8E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B860E87-AB17-4869-8674-B4F1F6418E47}" type="slidenum">
              <a:rPr lang="en-US" smtClean="0">
                <a:latin typeface="Arial" pitchFamily="34" charset="0"/>
                <a:cs typeface="Arial" pitchFamily="34" charset="0"/>
              </a:rPr>
              <a:pPr/>
              <a:t>31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915" name="Rectangle 1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400" smtClean="0">
                <a:solidFill>
                  <a:srgbClr val="000000"/>
                </a:solidFill>
                <a:latin typeface="Arial" pitchFamily="34" charset="0"/>
              </a:rPr>
              <a:t>Computers are very good at applying rules to a model: no problem!</a:t>
            </a:r>
            <a:endParaRPr lang="en-US" smtClean="0"/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400" smtClean="0">
                <a:solidFill>
                  <a:srgbClr val="000000"/>
                </a:solidFill>
                <a:latin typeface="Arial" pitchFamily="34" charset="0"/>
              </a:rPr>
              <a:t>Game rules are usually high-level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9C2BB7-B9A9-4BEB-8350-D68FE5585DA1}" type="slidenum">
              <a:rPr lang="en-US" smtClean="0">
                <a:latin typeface="Arial" pitchFamily="34" charset="0"/>
                <a:cs typeface="Arial" pitchFamily="34" charset="0"/>
              </a:rPr>
              <a:pPr/>
              <a:t>32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939" name="Rectangle 1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600" smtClean="0">
                <a:solidFill>
                  <a:srgbClr val="000000"/>
                </a:solidFill>
                <a:latin typeface="Arial" pitchFamily="34" charset="0"/>
              </a:rPr>
              <a:t>A specialized, </a:t>
            </a:r>
            <a:r>
              <a:rPr lang="en-US" sz="1600" smtClean="0">
                <a:solidFill>
                  <a:srgbClr val="CC0000"/>
                </a:solidFill>
                <a:latin typeface="Arial" pitchFamily="34" charset="0"/>
              </a:rPr>
              <a:t>high-level</a:t>
            </a:r>
            <a:r>
              <a:rPr lang="en-US" sz="1600" smtClean="0">
                <a:solidFill>
                  <a:srgbClr val="000000"/>
                </a:solidFill>
                <a:latin typeface="Arial" pitchFamily="34" charset="0"/>
              </a:rPr>
              <a:t> language</a:t>
            </a:r>
            <a:endParaRPr lang="en-US" smtClean="0"/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1600" smtClean="0">
              <a:solidFill>
                <a:srgbClr val="000000"/>
              </a:solidFill>
              <a:latin typeface="Arial" pitchFamily="34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600" smtClean="0">
                <a:solidFill>
                  <a:srgbClr val="000000"/>
                </a:solidFill>
                <a:latin typeface="Arial" pitchFamily="34" charset="0"/>
              </a:rPr>
              <a:t>Helps make easy things easy</a:t>
            </a:r>
            <a:endParaRPr lang="en-US" smtClean="0"/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1600" smtClean="0">
              <a:solidFill>
                <a:srgbClr val="000000"/>
              </a:solidFill>
              <a:latin typeface="Arial" pitchFamily="34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600" smtClean="0">
                <a:solidFill>
                  <a:srgbClr val="000000"/>
                </a:solidFill>
                <a:latin typeface="Arial" pitchFamily="34" charset="0"/>
              </a:rPr>
              <a:t>Hides the messy parts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B0870B2-ED65-4AD2-BF2C-A9D056BDC7F5}" type="slidenum">
              <a:rPr lang="en-US" smtClean="0">
                <a:latin typeface="Arial" pitchFamily="34" charset="0"/>
                <a:cs typeface="Arial" pitchFamily="34" charset="0"/>
              </a:rPr>
              <a:pPr/>
              <a:t>33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963" name="Rectangle 1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400" smtClean="0">
                <a:solidFill>
                  <a:srgbClr val="000000"/>
                </a:solidFill>
                <a:latin typeface="Arial" pitchFamily="34" charset="0"/>
              </a:rPr>
              <a:t>Computers are very general-purpose machines</a:t>
            </a:r>
            <a:endParaRPr lang="en-US" smtClean="0"/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1300" smtClean="0">
              <a:solidFill>
                <a:srgbClr val="000000"/>
              </a:solidFill>
              <a:latin typeface="Arial" pitchFamily="34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400" smtClean="0">
                <a:solidFill>
                  <a:srgbClr val="000000"/>
                </a:solidFill>
                <a:latin typeface="Arial" pitchFamily="34" charset="0"/>
              </a:rPr>
              <a:t>Have to teach the computer to play a game</a:t>
            </a:r>
            <a:endParaRPr lang="en-US" smtClean="0"/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r>
              <a:rPr lang="en-US" sz="1600" smtClean="0">
                <a:solidFill>
                  <a:srgbClr val="CC0000"/>
                </a:solidFill>
                <a:latin typeface="Arial" pitchFamily="34" charset="0"/>
              </a:rPr>
              <a:t>NOT ONLY:</a:t>
            </a:r>
            <a:endParaRPr lang="en-US" smtClean="0"/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400" smtClean="0">
                <a:solidFill>
                  <a:srgbClr val="000000"/>
                </a:solidFill>
                <a:latin typeface="Arial" pitchFamily="34" charset="0"/>
              </a:rPr>
              <a:t>How to move a piece</a:t>
            </a:r>
            <a:endParaRPr lang="en-US" smtClean="0"/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400" smtClean="0">
                <a:solidFill>
                  <a:srgbClr val="000000"/>
                </a:solidFill>
                <a:latin typeface="Arial" pitchFamily="34" charset="0"/>
              </a:rPr>
              <a:t>How to win</a:t>
            </a:r>
            <a:endParaRPr lang="en-US" smtClean="0"/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r>
              <a:rPr lang="en-US" sz="1600" smtClean="0">
                <a:solidFill>
                  <a:srgbClr val="6AA84F"/>
                </a:solidFill>
                <a:latin typeface="Arial" pitchFamily="34" charset="0"/>
              </a:rPr>
              <a:t>BUT ALSO:</a:t>
            </a:r>
            <a:endParaRPr lang="en-US" smtClean="0"/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400" smtClean="0">
                <a:solidFill>
                  <a:srgbClr val="000000"/>
                </a:solidFill>
                <a:latin typeface="Arial" pitchFamily="34" charset="0"/>
              </a:rPr>
              <a:t>How to draw</a:t>
            </a:r>
            <a:endParaRPr lang="en-US" smtClean="0"/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400" smtClean="0">
                <a:solidFill>
                  <a:srgbClr val="000000"/>
                </a:solidFill>
                <a:latin typeface="Arial" pitchFamily="34" charset="0"/>
              </a:rPr>
              <a:t>When to read / write disk</a:t>
            </a:r>
            <a:endParaRPr lang="en-US" smtClean="0"/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400" smtClean="0">
                <a:solidFill>
                  <a:srgbClr val="000000"/>
                </a:solidFill>
                <a:latin typeface="Arial" pitchFamily="34" charset="0"/>
              </a:rPr>
              <a:t>How to use memory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8463AA-2779-4D9E-BA9C-430958BDB2DD}" type="slidenum">
              <a:rPr lang="en-US" smtClean="0">
                <a:latin typeface="Arial" pitchFamily="34" charset="0"/>
                <a:cs typeface="Arial" pitchFamily="34" charset="0"/>
              </a:rPr>
              <a:pPr/>
              <a:t>36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987" name="Rectangle 1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600" smtClean="0">
                <a:solidFill>
                  <a:srgbClr val="000000"/>
                </a:solidFill>
                <a:latin typeface="Arial" pitchFamily="34" charset="0"/>
              </a:rPr>
              <a:t>Handle the messy bits</a:t>
            </a:r>
            <a:endParaRPr lang="en-US" smtClean="0"/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600" smtClean="0">
                <a:solidFill>
                  <a:srgbClr val="000000"/>
                </a:solidFill>
                <a:latin typeface="Arial" pitchFamily="34" charset="0"/>
              </a:rPr>
              <a:t>Some are better for a particular game idea than others</a:t>
            </a:r>
            <a:endParaRPr lang="en-US" smtClean="0"/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600" smtClean="0">
                <a:solidFill>
                  <a:srgbClr val="000000"/>
                </a:solidFill>
                <a:latin typeface="Arial" pitchFamily="34" charset="0"/>
              </a:rPr>
              <a:t>Usually written in a fast, general purpose language (C++, .NET)</a:t>
            </a:r>
            <a:endParaRPr lang="en-US" smtClean="0"/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600" smtClean="0">
                <a:solidFill>
                  <a:srgbClr val="000000"/>
                </a:solidFill>
                <a:latin typeface="Arial" pitchFamily="34" charset="0"/>
              </a:rPr>
              <a:t>For game rules, embeds a scripting language (Python, Lua)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D82F86-DA6E-46DA-B08A-07C8C8A27BB3}" type="slidenum">
              <a:rPr lang="en-US" smtClean="0">
                <a:latin typeface="Arial" pitchFamily="34" charset="0"/>
                <a:cs typeface="Arial" pitchFamily="34" charset="0"/>
              </a:rPr>
              <a:pPr/>
              <a:t>37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011" name="Rectangle 1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600" smtClean="0">
                <a:solidFill>
                  <a:srgbClr val="000000"/>
                </a:solidFill>
                <a:latin typeface="Arial" pitchFamily="34" charset="0"/>
              </a:rPr>
              <a:t>Most game programmers don't work alone</a:t>
            </a:r>
            <a:endParaRPr lang="en-US" smtClean="0"/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1600" smtClean="0">
              <a:solidFill>
                <a:srgbClr val="000000"/>
              </a:solidFill>
              <a:latin typeface="Arial" pitchFamily="34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600" smtClean="0">
                <a:solidFill>
                  <a:srgbClr val="000000"/>
                </a:solidFill>
                <a:latin typeface="Arial" pitchFamily="34" charset="0"/>
              </a:rPr>
              <a:t>Artists need to use the engine</a:t>
            </a:r>
            <a:endParaRPr lang="en-US" smtClean="0"/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1600" smtClean="0">
              <a:solidFill>
                <a:srgbClr val="000000"/>
              </a:solidFill>
              <a:latin typeface="Arial" pitchFamily="34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600" smtClean="0">
                <a:solidFill>
                  <a:srgbClr val="000000"/>
                </a:solidFill>
                <a:latin typeface="Arial" pitchFamily="34" charset="0"/>
              </a:rPr>
              <a:t>Writers, sound engineers need to put content into game</a:t>
            </a:r>
            <a:endParaRPr lang="en-US" smtClean="0"/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1600" smtClean="0">
              <a:solidFill>
                <a:srgbClr val="000000"/>
              </a:solidFill>
              <a:latin typeface="Arial" pitchFamily="34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1600" smtClean="0">
                <a:solidFill>
                  <a:srgbClr val="000000"/>
                </a:solidFill>
                <a:latin typeface="Arial" pitchFamily="34" charset="0"/>
              </a:rPr>
              <a:t>Tools let other people build the game with you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4934EE-26E5-4688-9FD5-4C24D9BE46E3}" type="slidenum">
              <a:rPr lang="en-US" smtClean="0">
                <a:latin typeface="Arial" pitchFamily="34" charset="0"/>
                <a:cs typeface="Arial" pitchFamily="34" charset="0"/>
              </a:rPr>
              <a:pPr/>
              <a:t>38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035" name="Rectangle 1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600" smtClean="0">
                <a:solidFill>
                  <a:srgbClr val="000000"/>
                </a:solidFill>
                <a:latin typeface="Arial" pitchFamily="34" charset="0"/>
              </a:rPr>
              <a:t>Expose the power, hide the messy bits (like the engine for the scripter)</a:t>
            </a:r>
            <a:endParaRPr lang="en-US" smtClean="0"/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800" smtClean="0">
              <a:solidFill>
                <a:srgbClr val="000000"/>
              </a:solidFill>
              <a:latin typeface="Arial" pitchFamily="34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600" smtClean="0">
                <a:solidFill>
                  <a:srgbClr val="000000"/>
                </a:solidFill>
                <a:latin typeface="Arial" pitchFamily="34" charset="0"/>
              </a:rPr>
              <a:t>Good game design is about </a:t>
            </a:r>
            <a:r>
              <a:rPr lang="en-US" sz="600" u="sng" smtClean="0">
                <a:solidFill>
                  <a:srgbClr val="000000"/>
                </a:solidFill>
                <a:latin typeface="Arial" pitchFamily="34" charset="0"/>
              </a:rPr>
              <a:t>iteration</a:t>
            </a:r>
            <a:endParaRPr lang="en-US" smtClean="0"/>
          </a:p>
          <a:p>
            <a:pPr marL="857250" lvl="2" indent="-28575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sz="600" smtClean="0">
                <a:solidFill>
                  <a:srgbClr val="000000"/>
                </a:solidFill>
                <a:latin typeface="Arial" pitchFamily="34" charset="0"/>
              </a:rPr>
              <a:t>Good tools: more iterations</a:t>
            </a:r>
            <a:endParaRPr lang="en-US" smtClean="0"/>
          </a:p>
          <a:p>
            <a:pPr marL="857250" lvl="2" indent="-28575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sz="600" smtClean="0">
                <a:solidFill>
                  <a:srgbClr val="000000"/>
                </a:solidFill>
                <a:latin typeface="Arial" pitchFamily="34" charset="0"/>
              </a:rPr>
              <a:t>Immediate feedback is key</a:t>
            </a:r>
            <a:endParaRPr lang="en-US" smtClean="0"/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1300" smtClean="0">
              <a:solidFill>
                <a:srgbClr val="000000"/>
              </a:solidFill>
              <a:latin typeface="Arial" pitchFamily="34" charset="0"/>
            </a:endParaRPr>
          </a:p>
          <a:p>
            <a:pPr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600" smtClean="0">
                <a:solidFill>
                  <a:srgbClr val="000000"/>
                </a:solidFill>
                <a:latin typeface="Arial" pitchFamily="34" charset="0"/>
              </a:rPr>
              <a:t>"Get in the groove"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FD0904-CE47-4FB0-8663-4086A4E6A843}" type="slidenum">
              <a:rPr lang="en-US" smtClean="0">
                <a:latin typeface="Arial" pitchFamily="34" charset="0"/>
                <a:cs typeface="Arial" pitchFamily="34" charset="0"/>
              </a:rPr>
              <a:pPr/>
              <a:t>55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FD0904-CE47-4FB0-8663-4086A4E6A843}" type="slidenum">
              <a:rPr lang="en-US" smtClean="0">
                <a:latin typeface="Arial" pitchFamily="34" charset="0"/>
                <a:cs typeface="Arial" pitchFamily="34" charset="0"/>
              </a:rPr>
              <a:pPr/>
              <a:t>56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906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524000"/>
            <a:ext cx="6400800" cy="838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0555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0DC83-F44B-4F12-858E-4E5B356B86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CF475-5A9D-46F7-9452-F146178EED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B1F67-A7A5-4F6F-A2BE-4EC6817D6A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1676400"/>
            <a:ext cx="35814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1676400"/>
            <a:ext cx="35814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BBE8F-7FFE-4DF1-9D7D-639CD573D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7C61E5-C276-4118-9578-8D70FFB00B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B6B41-D3E4-4910-BD0A-56566E832A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CB301-8DC2-432A-AD2B-F589D1C274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2F313-89C5-43E5-A6A0-127678C7D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891DD-F1D5-47BB-99EB-F39B9EA26D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81A5C-9248-4696-B0EF-1F2C37F51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00025"/>
            <a:ext cx="1828800" cy="5819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200025"/>
            <a:ext cx="5334000" cy="5819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6977B-A0E4-42C1-A998-894EE7471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200025"/>
            <a:ext cx="73009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1676400"/>
            <a:ext cx="7315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52F7FD0-DE95-4EEE-BB7E-BE398706A0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82940"/>
            <a:ext cx="90678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Interdisciplinary Design </a:t>
            </a:r>
          </a:p>
          <a:p>
            <a:pPr algn="ctr">
              <a:defRPr/>
            </a:pPr>
            <a:r>
              <a:rPr lang="en-US" sz="48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 Games</a:t>
            </a:r>
            <a:endParaRPr lang="en-US" sz="48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600200"/>
            <a:ext cx="8991600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Presented By:</a:t>
            </a:r>
          </a:p>
          <a:p>
            <a:pPr algn="ctr">
              <a:defRPr/>
            </a:pP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The International Game Developers Association</a:t>
            </a:r>
          </a:p>
          <a:p>
            <a:pPr algn="ctr">
              <a:defRPr/>
            </a:pP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Pittsburgh Chapter</a:t>
            </a:r>
            <a:endParaRPr lang="en-US" sz="24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3076" name="Picture 6" descr="PIGD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133600"/>
            <a:ext cx="4538663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8" descr="designmensalogo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14800"/>
            <a:ext cx="1870075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9" descr="productionmensalogo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41148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0" descr="programmingmensalogos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4038600"/>
            <a:ext cx="2035175" cy="203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7" descr="audiomensalogo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52600" y="4038600"/>
            <a:ext cx="1984375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11" descr="artmensalogos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15200" y="41148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1000"/>
            <a:ext cx="9067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Game Design Discipline</a:t>
            </a:r>
            <a:endParaRPr lang="en-US" sz="48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267361"/>
            <a:ext cx="8991600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Shawn Patton</a:t>
            </a:r>
          </a:p>
          <a:p>
            <a:pPr algn="ctr">
              <a:defRPr/>
            </a:pP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Game Designer</a:t>
            </a:r>
          </a:p>
          <a:p>
            <a:pPr algn="ctr">
              <a:defRPr/>
            </a:pP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Schell Games</a:t>
            </a:r>
            <a:endParaRPr lang="en-US" sz="24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4100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771775"/>
            <a:ext cx="3857625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What Do Game</a:t>
            </a:r>
            <a:b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Designers Do?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149" name="Picture 5" descr="C:\Documents and Settings\Owner\My Documents\My Dropbox\igda\box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7587" y="762000"/>
            <a:ext cx="8126413" cy="6096000"/>
          </a:xfrm>
          <a:prstGeom prst="rect">
            <a:avLst/>
          </a:prstGeom>
          <a:noFill/>
        </p:spPr>
      </p:pic>
      <p:sp>
        <p:nvSpPr>
          <p:cNvPr id="8" name="Cloud 7"/>
          <p:cNvSpPr/>
          <p:nvPr/>
        </p:nvSpPr>
        <p:spPr>
          <a:xfrm>
            <a:off x="3200400" y="5029200"/>
            <a:ext cx="1524000" cy="685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Games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What Do Game</a:t>
            </a:r>
            <a:b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Designers Do?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latin typeface="Tahoma" pitchFamily="34" charset="0"/>
              <a:cs typeface="Tahoma" pitchFamily="34" charset="0"/>
            </a:endParaRPr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9938" name="Picture 2" descr="C:\Documents and Settings\Owner\My Documents\My Dropbox\igda\box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7587" y="762000"/>
            <a:ext cx="8126413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What Do Game</a:t>
            </a:r>
            <a:b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Designers Do?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latin typeface="Tahoma" pitchFamily="34" charset="0"/>
              <a:cs typeface="Tahoma" pitchFamily="34" charset="0"/>
            </a:endParaRPr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3010" name="Picture 2" descr="C:\Documents and Settings\Owner\My Documents\My Dropbox\igda\box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7588" y="762000"/>
            <a:ext cx="8126412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What Do Game</a:t>
            </a:r>
            <a:b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Designers Do?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latin typeface="Tahoma" pitchFamily="34" charset="0"/>
              <a:cs typeface="Tahoma" pitchFamily="34" charset="0"/>
            </a:endParaRPr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1988" name="Picture 4" descr="C:\Documents and Settings\Owner\My Documents\My Dropbox\igda\box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7587" y="762000"/>
            <a:ext cx="8126413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What Do Game</a:t>
            </a:r>
            <a:b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Designers Do?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latin typeface="Tahoma" pitchFamily="34" charset="0"/>
              <a:cs typeface="Tahoma" pitchFamily="34" charset="0"/>
            </a:endParaRPr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4035" name="Picture 3" descr="C:\Documents and Settings\Owner\My Documents\My Dropbox\igda\box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7588" y="762000"/>
            <a:ext cx="8126412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What Do Game</a:t>
            </a:r>
            <a:b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Designers Do?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latin typeface="Tahoma" pitchFamily="34" charset="0"/>
              <a:cs typeface="Tahoma" pitchFamily="34" charset="0"/>
            </a:endParaRPr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6083" name="Picture 3" descr="C:\Documents and Settings\Owner\My Documents\My Dropbox\igda\box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7587" y="762000"/>
            <a:ext cx="8126413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What Do Game</a:t>
            </a:r>
            <a:b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Designers Do?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latin typeface="Tahoma" pitchFamily="34" charset="0"/>
              <a:cs typeface="Tahoma" pitchFamily="34" charset="0"/>
            </a:endParaRPr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7107" name="Picture 3" descr="C:\Documents and Settings\Owner\My Documents\My Dropbox\igda\box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7587" y="762000"/>
            <a:ext cx="8126413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Process of</a:t>
            </a:r>
            <a:b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Game Design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Have a reason to design a game.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Brainstorm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Sift, strain, and find the “good” ideas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Prototype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latin typeface="Tahoma" pitchFamily="34" charset="0"/>
                <a:cs typeface="Tahoma" pitchFamily="34" charset="0"/>
              </a:rPr>
              <a:t>Playtest</a:t>
            </a:r>
            <a:endParaRPr lang="en-US" dirty="0" smtClean="0">
              <a:latin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Experience Doc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Game Design Doc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Develop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latin typeface="Tahoma" pitchFamily="34" charset="0"/>
                <a:cs typeface="Tahoma" pitchFamily="34" charset="0"/>
              </a:rPr>
              <a:t>Playtest</a:t>
            </a:r>
            <a:endParaRPr lang="en-US" dirty="0" smtClean="0">
              <a:latin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Repeat 8 and 9 till you run out of time/money</a:t>
            </a:r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Reason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ahoma" pitchFamily="34" charset="0"/>
                <a:cs typeface="Tahoma" pitchFamily="34" charset="0"/>
              </a:rPr>
              <a:t>For fun!</a:t>
            </a:r>
          </a:p>
          <a:p>
            <a:r>
              <a:rPr lang="en-US" dirty="0" smtClean="0">
                <a:latin typeface="Tahoma" pitchFamily="34" charset="0"/>
                <a:cs typeface="Tahoma" pitchFamily="34" charset="0"/>
              </a:rPr>
              <a:t>For a client!</a:t>
            </a:r>
          </a:p>
          <a:p>
            <a:r>
              <a:rPr lang="en-US" dirty="0" smtClean="0">
                <a:latin typeface="Tahoma" pitchFamily="34" charset="0"/>
                <a:cs typeface="Tahoma" pitchFamily="34" charset="0"/>
              </a:rPr>
              <a:t>For fun and a client!</a:t>
            </a:r>
          </a:p>
          <a:p>
            <a:r>
              <a:rPr lang="en-US" dirty="0" smtClean="0">
                <a:latin typeface="Tahoma" pitchFamily="34" charset="0"/>
                <a:cs typeface="Tahoma" pitchFamily="34" charset="0"/>
              </a:rPr>
              <a:t>As a gift!</a:t>
            </a:r>
          </a:p>
          <a:p>
            <a:r>
              <a:rPr lang="en-US" dirty="0" smtClean="0">
                <a:latin typeface="Tahoma" pitchFamily="34" charset="0"/>
                <a:cs typeface="Tahoma" pitchFamily="34" charset="0"/>
              </a:rPr>
              <a:t>Did I mention for fun?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Brainstorm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Could be just you, could be a group</a:t>
            </a:r>
          </a:p>
          <a:p>
            <a:r>
              <a:rPr lang="en-US" dirty="0" smtClean="0"/>
              <a:t>Get ideas flowing!</a:t>
            </a:r>
          </a:p>
          <a:p>
            <a:r>
              <a:rPr lang="en-US" dirty="0" smtClean="0"/>
              <a:t>Write down keywords, thoughts, phrases, everything!</a:t>
            </a:r>
          </a:p>
          <a:p>
            <a:r>
              <a:rPr lang="en-US" dirty="0" smtClean="0"/>
              <a:t>No idea is bad during a brainstorm!</a:t>
            </a:r>
          </a:p>
          <a:p>
            <a:r>
              <a:rPr lang="en-US" dirty="0" smtClean="0"/>
              <a:t>(Whiteboards and giant post-it notes are useful if you’re in a group.)</a:t>
            </a:r>
          </a:p>
        </p:txBody>
      </p:sp>
      <p:pic>
        <p:nvPicPr>
          <p:cNvPr id="1026" name="Picture 2" descr="C:\Documents and Settings\Owner\My Documents\My Dropbox\igda\mensa\brainstor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4343400"/>
            <a:ext cx="2590800" cy="20973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Find “Good” Ideas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Strain feasible ideas from infeasible ideas.</a:t>
            </a:r>
          </a:p>
          <a:p>
            <a:r>
              <a:rPr lang="en-US" dirty="0" smtClean="0"/>
              <a:t>Which ideas kept coming up again and again?</a:t>
            </a:r>
          </a:p>
          <a:p>
            <a:r>
              <a:rPr lang="en-US" dirty="0" smtClean="0"/>
              <a:t>Talk to your team (if you haven’t already)</a:t>
            </a:r>
          </a:p>
          <a:p>
            <a:r>
              <a:rPr lang="en-US" dirty="0" smtClean="0"/>
              <a:t>Try to keep in mind time and money constraints.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098" name="Picture 2" descr="C:\Documents and Settings\Owner\My Documents\My Dropbox\igda\mensa\whale_ey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89287" y="3810000"/>
            <a:ext cx="3744913" cy="25090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Owner\My Documents\My Dropbox\igda\mensa\prototyp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2438400"/>
            <a:ext cx="4460590" cy="2711450"/>
          </a:xfrm>
          <a:prstGeom prst="rect">
            <a:avLst/>
          </a:prstGeom>
          <a:noFill/>
        </p:spPr>
      </p:pic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Prototype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Prototypes are quick!</a:t>
            </a:r>
          </a:p>
          <a:p>
            <a:r>
              <a:rPr lang="en-US" dirty="0" smtClean="0"/>
              <a:t>They are easy!</a:t>
            </a:r>
          </a:p>
          <a:p>
            <a:r>
              <a:rPr lang="en-US" dirty="0" smtClean="0"/>
              <a:t>Paper prototype</a:t>
            </a:r>
          </a:p>
          <a:p>
            <a:r>
              <a:rPr lang="en-US" dirty="0" smtClean="0"/>
              <a:t>Prototype in a</a:t>
            </a:r>
          </a:p>
          <a:p>
            <a:pPr>
              <a:buNone/>
            </a:pPr>
            <a:r>
              <a:rPr lang="en-US" dirty="0" smtClean="0"/>
              <a:t>    known game</a:t>
            </a:r>
          </a:p>
          <a:p>
            <a:pPr>
              <a:buNone/>
            </a:pPr>
            <a:r>
              <a:rPr lang="en-US" dirty="0" smtClean="0"/>
              <a:t>    engine</a:t>
            </a:r>
          </a:p>
          <a:p>
            <a:r>
              <a:rPr lang="en-US" dirty="0" smtClean="0"/>
              <a:t>Don’t get too</a:t>
            </a:r>
          </a:p>
          <a:p>
            <a:pPr>
              <a:buNone/>
            </a:pPr>
            <a:r>
              <a:rPr lang="en-US" dirty="0" smtClean="0"/>
              <a:t>    attached to </a:t>
            </a:r>
          </a:p>
          <a:p>
            <a:pPr>
              <a:buNone/>
            </a:pPr>
            <a:r>
              <a:rPr lang="en-US" dirty="0" smtClean="0"/>
              <a:t>    any one, remember, they should be quick!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err="1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Playtest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Playtest</a:t>
            </a:r>
            <a:r>
              <a:rPr lang="en-US" dirty="0" smtClean="0"/>
              <a:t> with yourself first.</a:t>
            </a:r>
          </a:p>
          <a:p>
            <a:r>
              <a:rPr lang="en-US" dirty="0" smtClean="0"/>
              <a:t>Bring other people in!</a:t>
            </a:r>
          </a:p>
          <a:p>
            <a:r>
              <a:rPr lang="en-US" dirty="0" smtClean="0"/>
              <a:t>Keep in mind your key demographic</a:t>
            </a:r>
          </a:p>
          <a:p>
            <a:r>
              <a:rPr lang="en-US" dirty="0" smtClean="0"/>
              <a:t>Though try not to outright turn anyone away…</a:t>
            </a:r>
          </a:p>
          <a:p>
            <a:r>
              <a:rPr lang="en-US" dirty="0" smtClean="0"/>
              <a:t>Take notes!</a:t>
            </a:r>
          </a:p>
          <a:p>
            <a:r>
              <a:rPr lang="en-US" dirty="0" smtClean="0"/>
              <a:t>Don’t interfere unless you absolutely must!</a:t>
            </a:r>
          </a:p>
          <a:p>
            <a:r>
              <a:rPr lang="en-US" dirty="0" smtClean="0"/>
              <a:t>Let the </a:t>
            </a:r>
            <a:r>
              <a:rPr lang="en-US" dirty="0" err="1" smtClean="0"/>
              <a:t>playtesters</a:t>
            </a:r>
            <a:r>
              <a:rPr lang="en-US" dirty="0" smtClean="0"/>
              <a:t> know that anything wrong is your fault, and you need their </a:t>
            </a:r>
            <a:r>
              <a:rPr lang="en-US" i="1" dirty="0" smtClean="0"/>
              <a:t>Help</a:t>
            </a:r>
            <a:r>
              <a:rPr lang="en-US" dirty="0" smtClean="0"/>
              <a:t> to fix the game!</a:t>
            </a:r>
          </a:p>
          <a:p>
            <a:r>
              <a:rPr lang="en-US" dirty="0" smtClean="0"/>
              <a:t>Remember to listen with more than your ears!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Experience Doc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out a story of a player playing your game.</a:t>
            </a:r>
          </a:p>
          <a:p>
            <a:r>
              <a:rPr lang="en-US" dirty="0" smtClean="0"/>
              <a:t>“After watching the cool intro cut scene, Timmy clicks on New Game.”</a:t>
            </a:r>
          </a:p>
          <a:p>
            <a:r>
              <a:rPr lang="en-US" dirty="0" smtClean="0"/>
              <a:t>Put yourself in the shoes of a naïve player.</a:t>
            </a:r>
          </a:p>
          <a:p>
            <a:r>
              <a:rPr lang="en-US" dirty="0" smtClean="0"/>
              <a:t>Notice everything you haven’t thought of!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Owner\My Documents\My Dropbox\igda\mensa\sket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4935" y="3200400"/>
            <a:ext cx="4188286" cy="3374805"/>
          </a:xfrm>
          <a:prstGeom prst="rect">
            <a:avLst/>
          </a:prstGeom>
          <a:noFill/>
        </p:spPr>
      </p:pic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Game Design Doc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 everything you’ve learned on paper</a:t>
            </a:r>
          </a:p>
          <a:p>
            <a:r>
              <a:rPr lang="en-US" dirty="0" smtClean="0"/>
              <a:t>Keep it readable: Bullet Points are good!</a:t>
            </a:r>
          </a:p>
          <a:p>
            <a:r>
              <a:rPr lang="en-US" dirty="0" smtClean="0"/>
              <a:t>Don’t dig too far down on any one part (yet)</a:t>
            </a:r>
          </a:p>
          <a:p>
            <a:r>
              <a:rPr lang="en-US" dirty="0" smtClean="0"/>
              <a:t>Pictures help a lot!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sz="2000" dirty="0" smtClean="0"/>
              <a:t>(even “crappy” ones)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Develop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the Game!</a:t>
            </a:r>
          </a:p>
          <a:p>
            <a:r>
              <a:rPr lang="en-US" dirty="0" smtClean="0"/>
              <a:t>Be flexible</a:t>
            </a:r>
          </a:p>
          <a:p>
            <a:r>
              <a:rPr lang="en-US" dirty="0" smtClean="0"/>
              <a:t>Learn from prototypes</a:t>
            </a:r>
          </a:p>
          <a:p>
            <a:pPr>
              <a:buNone/>
            </a:pPr>
            <a:r>
              <a:rPr lang="en-US" dirty="0" smtClean="0"/>
              <a:t>    and </a:t>
            </a:r>
            <a:r>
              <a:rPr lang="en-US" dirty="0" err="1" smtClean="0"/>
              <a:t>playtesting</a:t>
            </a:r>
            <a:endParaRPr lang="en-US" dirty="0" smtClean="0"/>
          </a:p>
          <a:p>
            <a:r>
              <a:rPr lang="en-US" dirty="0" smtClean="0"/>
              <a:t>Keep listening!</a:t>
            </a:r>
          </a:p>
          <a:p>
            <a:r>
              <a:rPr lang="en-US" dirty="0" smtClean="0"/>
              <a:t>You can do it!</a:t>
            </a:r>
            <a:endParaRPr lang="en-US" dirty="0"/>
          </a:p>
        </p:txBody>
      </p:sp>
      <p:pic>
        <p:nvPicPr>
          <p:cNvPr id="5122" name="Picture 2" descr="C:\Documents and Settings\Owner\My Documents\My Dropbox\igda\mensa\videoGam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752600"/>
            <a:ext cx="3267075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err="1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Playtest</a:t>
            </a: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Again!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fresh </a:t>
            </a:r>
            <a:r>
              <a:rPr lang="en-US" dirty="0" err="1" smtClean="0"/>
              <a:t>playtesters</a:t>
            </a:r>
            <a:r>
              <a:rPr lang="en-US" dirty="0" smtClean="0"/>
              <a:t>!</a:t>
            </a:r>
          </a:p>
          <a:p>
            <a:r>
              <a:rPr lang="en-US" dirty="0" smtClean="0"/>
              <a:t>Seriously… use fresh </a:t>
            </a:r>
            <a:r>
              <a:rPr lang="en-US" dirty="0" err="1" smtClean="0"/>
              <a:t>playtesters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Iterate the design.</a:t>
            </a:r>
          </a:p>
          <a:p>
            <a:r>
              <a:rPr lang="en-US" dirty="0" smtClean="0"/>
              <a:t>Trust yourself too, run feedback through a filter.</a:t>
            </a:r>
          </a:p>
          <a:p>
            <a:r>
              <a:rPr lang="en-US" dirty="0" smtClean="0"/>
              <a:t>Give people what they need, not always exactly what they want.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esig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Game Design Complete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keep repeating until you run out of resources!</a:t>
            </a:r>
          </a:p>
          <a:p>
            <a:r>
              <a:rPr lang="en-US" dirty="0" smtClean="0"/>
              <a:t>Anyone can be a game designer, you just need to practice!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62200" y="5867400"/>
            <a:ext cx="3950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My web: shawnpatton.com</a:t>
            </a:r>
          </a:p>
          <a:p>
            <a:r>
              <a:rPr lang="en-US" dirty="0" smtClean="0"/>
              <a:t>Jesse’s Book : artofgamedesign.com</a:t>
            </a:r>
            <a:endParaRPr lang="en-US" dirty="0"/>
          </a:p>
        </p:txBody>
      </p:sp>
      <p:pic>
        <p:nvPicPr>
          <p:cNvPr id="6146" name="Picture 2" descr="C:\Documents and Settings\Owner\My Documents\My Dropbox\igda\mensa\buildbu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514600"/>
            <a:ext cx="3810000" cy="3810000"/>
          </a:xfrm>
          <a:prstGeom prst="rect">
            <a:avLst/>
          </a:prstGeom>
          <a:noFill/>
        </p:spPr>
      </p:pic>
      <p:pic>
        <p:nvPicPr>
          <p:cNvPr id="6147" name="Picture 3" descr="C:\Documents and Settings\Owner\My Documents\My Dropbox\igda\mensa\yo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2971800"/>
            <a:ext cx="1765300" cy="2806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1000"/>
            <a:ext cx="9067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Game Audio Discipline</a:t>
            </a:r>
            <a:endParaRPr lang="en-US" sz="48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267361"/>
            <a:ext cx="8991600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Scott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Gainar</a:t>
            </a:r>
            <a:endParaRPr lang="en-US" sz="32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Composer, Creative Director</a:t>
            </a:r>
          </a:p>
          <a:p>
            <a:pPr algn="ctr">
              <a:defRPr/>
            </a:pPr>
            <a:r>
              <a:rPr lang="en-US" sz="2400" b="1" spc="50" dirty="0" err="1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Gainar</a:t>
            </a: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Creative Music</a:t>
            </a:r>
            <a:endParaRPr lang="en-US" sz="24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5124" name="Picture 4" descr="audio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771775"/>
            <a:ext cx="3857625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Three Components of Game Experience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2133600"/>
            <a:ext cx="7315200" cy="4343400"/>
          </a:xfrm>
        </p:spPr>
        <p:txBody>
          <a:bodyPr/>
          <a:lstStyle/>
          <a:p>
            <a:pPr lvl="1" eaLnBrk="1" hangingPunct="1"/>
            <a:r>
              <a:rPr lang="en-US" sz="3200" smtClean="0">
                <a:latin typeface="Tahoma" pitchFamily="34" charset="0"/>
                <a:cs typeface="Tahoma" pitchFamily="34" charset="0"/>
              </a:rPr>
              <a:t>Visual (graphics, art, etc.)</a:t>
            </a:r>
          </a:p>
          <a:p>
            <a:pPr eaLnBrk="1" hangingPunct="1"/>
            <a:endParaRPr lang="en-US" sz="3600" smtClean="0">
              <a:latin typeface="Tahoma" pitchFamily="34" charset="0"/>
              <a:cs typeface="Tahoma" pitchFamily="34" charset="0"/>
            </a:endParaRPr>
          </a:p>
          <a:p>
            <a:pPr lvl="1" eaLnBrk="1" hangingPunct="1"/>
            <a:r>
              <a:rPr lang="en-US" sz="3200" smtClean="0">
                <a:latin typeface="Tahoma" pitchFamily="34" charset="0"/>
                <a:cs typeface="Tahoma" pitchFamily="34" charset="0"/>
              </a:rPr>
              <a:t>Gameplay</a:t>
            </a:r>
          </a:p>
          <a:p>
            <a:pPr eaLnBrk="1" hangingPunct="1"/>
            <a:endParaRPr lang="en-US" sz="3600" smtClean="0">
              <a:latin typeface="Tahoma" pitchFamily="34" charset="0"/>
              <a:cs typeface="Tahoma" pitchFamily="34" charset="0"/>
            </a:endParaRPr>
          </a:p>
          <a:p>
            <a:pPr lvl="1" eaLnBrk="1" hangingPunct="1"/>
            <a:r>
              <a:rPr lang="en-US" sz="3200" smtClean="0">
                <a:latin typeface="Tahoma" pitchFamily="34" charset="0"/>
                <a:cs typeface="Tahoma" pitchFamily="34" charset="0"/>
              </a:rPr>
              <a:t>Audio</a:t>
            </a:r>
          </a:p>
        </p:txBody>
      </p:sp>
      <p:pic>
        <p:nvPicPr>
          <p:cNvPr id="6148" name="Picture 3" descr="audio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Audio</a:t>
            </a:r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676400"/>
            <a:ext cx="7467600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3200" smtClean="0">
                <a:latin typeface="Tahoma" pitchFamily="34" charset="0"/>
                <a:cs typeface="Tahoma" pitchFamily="34" charset="0"/>
              </a:rPr>
              <a:t>Three types of audio found in games:</a:t>
            </a:r>
          </a:p>
          <a:p>
            <a:pPr eaLnBrk="1" hangingPunct="1">
              <a:buFontTx/>
              <a:buNone/>
            </a:pPr>
            <a:endParaRPr lang="en-US" sz="3600" smtClean="0">
              <a:latin typeface="Tahoma" pitchFamily="34" charset="0"/>
              <a:cs typeface="Tahoma" pitchFamily="34" charset="0"/>
            </a:endParaRPr>
          </a:p>
          <a:p>
            <a:pPr lvl="1" eaLnBrk="1" hangingPunct="1"/>
            <a:r>
              <a:rPr lang="en-US" sz="3200" smtClean="0">
                <a:latin typeface="Tahoma" pitchFamily="34" charset="0"/>
                <a:cs typeface="Tahoma" pitchFamily="34" charset="0"/>
              </a:rPr>
              <a:t>Music</a:t>
            </a:r>
          </a:p>
          <a:p>
            <a:pPr eaLnBrk="1" hangingPunct="1">
              <a:buFontTx/>
              <a:buNone/>
            </a:pPr>
            <a:endParaRPr lang="en-US" sz="3600" smtClean="0">
              <a:latin typeface="Tahoma" pitchFamily="34" charset="0"/>
              <a:cs typeface="Tahoma" pitchFamily="34" charset="0"/>
            </a:endParaRPr>
          </a:p>
          <a:p>
            <a:pPr lvl="1" eaLnBrk="1" hangingPunct="1"/>
            <a:r>
              <a:rPr lang="en-US" sz="3200" smtClean="0">
                <a:latin typeface="Tahoma" pitchFamily="34" charset="0"/>
                <a:cs typeface="Tahoma" pitchFamily="34" charset="0"/>
              </a:rPr>
              <a:t>Sound Effects</a:t>
            </a:r>
          </a:p>
          <a:p>
            <a:pPr eaLnBrk="1" hangingPunct="1">
              <a:buFontTx/>
              <a:buNone/>
            </a:pPr>
            <a:endParaRPr lang="en-US" sz="3600" smtClean="0">
              <a:latin typeface="Tahoma" pitchFamily="34" charset="0"/>
              <a:cs typeface="Tahoma" pitchFamily="34" charset="0"/>
            </a:endParaRPr>
          </a:p>
          <a:p>
            <a:pPr lvl="1" eaLnBrk="1" hangingPunct="1"/>
            <a:r>
              <a:rPr lang="en-US" sz="3200" smtClean="0">
                <a:latin typeface="Tahoma" pitchFamily="34" charset="0"/>
                <a:cs typeface="Tahoma" pitchFamily="34" charset="0"/>
              </a:rPr>
              <a:t>Dialog (voice-over)</a:t>
            </a:r>
          </a:p>
        </p:txBody>
      </p:sp>
      <p:pic>
        <p:nvPicPr>
          <p:cNvPr id="7172" name="Picture 4" descr="audio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Music</a:t>
            </a:r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0" y="1600200"/>
            <a:ext cx="5715000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3600" smtClean="0">
                <a:latin typeface="Tahoma" pitchFamily="34" charset="0"/>
                <a:cs typeface="Tahoma" pitchFamily="34" charset="0"/>
              </a:rPr>
              <a:t>The role of music:</a:t>
            </a:r>
          </a:p>
          <a:p>
            <a:pPr eaLnBrk="1" hangingPunct="1"/>
            <a:r>
              <a:rPr lang="en-US" sz="2800" smtClean="0">
                <a:latin typeface="Tahoma" pitchFamily="34" charset="0"/>
                <a:cs typeface="Tahoma" pitchFamily="34" charset="0"/>
              </a:rPr>
              <a:t>Emotion</a:t>
            </a:r>
          </a:p>
          <a:p>
            <a:pPr eaLnBrk="1" hangingPunct="1"/>
            <a:r>
              <a:rPr lang="en-US" sz="2800" smtClean="0">
                <a:latin typeface="Tahoma" pitchFamily="34" charset="0"/>
                <a:cs typeface="Tahoma" pitchFamily="34" charset="0"/>
              </a:rPr>
              <a:t>Continuity</a:t>
            </a:r>
          </a:p>
          <a:p>
            <a:pPr eaLnBrk="1" hangingPunct="1"/>
            <a:r>
              <a:rPr lang="en-US" sz="2800" smtClean="0">
                <a:latin typeface="Tahoma" pitchFamily="34" charset="0"/>
                <a:cs typeface="Tahoma" pitchFamily="34" charset="0"/>
              </a:rPr>
              <a:t>Source music</a:t>
            </a:r>
          </a:p>
          <a:p>
            <a:pPr eaLnBrk="1" hangingPunct="1"/>
            <a:r>
              <a:rPr lang="en-US" sz="2800" smtClean="0">
                <a:latin typeface="Tahoma" pitchFamily="34" charset="0"/>
                <a:cs typeface="Tahoma" pitchFamily="34" charset="0"/>
              </a:rPr>
              <a:t>Other</a:t>
            </a:r>
          </a:p>
          <a:p>
            <a:pPr lvl="1" eaLnBrk="1" hangingPunct="1"/>
            <a:r>
              <a:rPr lang="en-US" sz="2400" smtClean="0">
                <a:latin typeface="Tahoma" pitchFamily="34" charset="0"/>
                <a:cs typeface="Tahoma" pitchFamily="34" charset="0"/>
              </a:rPr>
              <a:t>Ambiance</a:t>
            </a:r>
          </a:p>
          <a:p>
            <a:pPr lvl="1" eaLnBrk="1" hangingPunct="1"/>
            <a:r>
              <a:rPr lang="en-US" sz="2400" smtClean="0">
                <a:latin typeface="Tahoma" pitchFamily="34" charset="0"/>
                <a:cs typeface="Tahoma" pitchFamily="34" charset="0"/>
              </a:rPr>
              <a:t>Effect</a:t>
            </a:r>
          </a:p>
          <a:p>
            <a:pPr lvl="1" eaLnBrk="1" hangingPunct="1"/>
            <a:r>
              <a:rPr lang="en-US" sz="2400" smtClean="0">
                <a:latin typeface="Tahoma" pitchFamily="34" charset="0"/>
                <a:cs typeface="Tahoma" pitchFamily="34" charset="0"/>
              </a:rPr>
              <a:t>Foreshadowing</a:t>
            </a:r>
          </a:p>
          <a:p>
            <a:pPr lvl="1" eaLnBrk="1" hangingPunct="1"/>
            <a:r>
              <a:rPr lang="en-US" sz="2400" smtClean="0">
                <a:latin typeface="Tahoma" pitchFamily="34" charset="0"/>
                <a:cs typeface="Tahoma" pitchFamily="34" charset="0"/>
              </a:rPr>
              <a:t>Character themes</a:t>
            </a:r>
          </a:p>
          <a:p>
            <a:pPr lvl="1" eaLnBrk="1" hangingPunct="1"/>
            <a:endParaRPr lang="en-US" sz="2400" smtClean="0"/>
          </a:p>
        </p:txBody>
      </p:sp>
      <p:pic>
        <p:nvPicPr>
          <p:cNvPr id="8196" name="Picture 4" descr="audio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Sound Effects</a:t>
            </a:r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>
                <a:latin typeface="Tahoma" pitchFamily="34" charset="0"/>
                <a:cs typeface="Tahoma" pitchFamily="34" charset="0"/>
              </a:rPr>
              <a:t>Real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latin typeface="Tahoma" pitchFamily="34" charset="0"/>
                <a:cs typeface="Tahoma" pitchFamily="34" charset="0"/>
              </a:rPr>
              <a:t>95% of “real” sounds in film are added after the fact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smtClean="0">
                <a:latin typeface="Tahoma" pitchFamily="34" charset="0"/>
                <a:cs typeface="Tahoma" pitchFamily="34" charset="0"/>
              </a:rPr>
              <a:t>Car door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smtClean="0">
                <a:latin typeface="Tahoma" pitchFamily="34" charset="0"/>
                <a:cs typeface="Tahoma" pitchFamily="34" charset="0"/>
              </a:rPr>
              <a:t>Foot steps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smtClean="0">
                <a:latin typeface="Tahoma" pitchFamily="34" charset="0"/>
                <a:cs typeface="Tahoma" pitchFamily="34" charset="0"/>
              </a:rPr>
              <a:t>Buzz from lighting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smtClean="0">
                <a:latin typeface="Tahoma" pitchFamily="34" charset="0"/>
                <a:cs typeface="Tahoma" pitchFamily="34" charset="0"/>
              </a:rPr>
              <a:t>Wind/rain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smtClean="0">
                <a:latin typeface="Tahoma" pitchFamily="34" charset="0"/>
                <a:cs typeface="Tahoma" pitchFamily="34" charset="0"/>
              </a:rPr>
              <a:t>Brushing past bushes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smtClean="0">
                <a:latin typeface="Tahoma" pitchFamily="34" charset="0"/>
                <a:cs typeface="Tahoma" pitchFamily="34" charset="0"/>
              </a:rPr>
              <a:t>Ambiance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>
                <a:latin typeface="Tahoma" pitchFamily="34" charset="0"/>
                <a:cs typeface="Tahoma" pitchFamily="34" charset="0"/>
              </a:rPr>
              <a:t>Imagined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latin typeface="Tahoma" pitchFamily="34" charset="0"/>
                <a:cs typeface="Tahoma" pitchFamily="34" charset="0"/>
              </a:rPr>
              <a:t>Spaceship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latin typeface="Tahoma" pitchFamily="34" charset="0"/>
                <a:cs typeface="Tahoma" pitchFamily="34" charset="0"/>
              </a:rPr>
              <a:t>Creatures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latin typeface="Tahoma" pitchFamily="34" charset="0"/>
                <a:cs typeface="Tahoma" pitchFamily="34" charset="0"/>
              </a:rPr>
              <a:t>Futuristic weapons</a:t>
            </a:r>
          </a:p>
        </p:txBody>
      </p:sp>
      <p:pic>
        <p:nvPicPr>
          <p:cNvPr id="9220" name="Picture 4" descr="audio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Dialog</a:t>
            </a:r>
            <a:endParaRPr lang="en-US" b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latin typeface="Tahoma" pitchFamily="34" charset="0"/>
                <a:cs typeface="Tahoma" pitchFamily="34" charset="0"/>
              </a:rPr>
              <a:t>Examples</a:t>
            </a:r>
          </a:p>
          <a:p>
            <a:pPr lvl="1" eaLnBrk="1" hangingPunct="1"/>
            <a:r>
              <a:rPr lang="en-US" sz="2400" smtClean="0">
                <a:latin typeface="Tahoma" pitchFamily="34" charset="0"/>
                <a:cs typeface="Tahoma" pitchFamily="34" charset="0"/>
              </a:rPr>
              <a:t>Narration</a:t>
            </a:r>
          </a:p>
          <a:p>
            <a:pPr lvl="1" eaLnBrk="1" hangingPunct="1"/>
            <a:r>
              <a:rPr lang="en-US" sz="2400" smtClean="0">
                <a:latin typeface="Tahoma" pitchFamily="34" charset="0"/>
                <a:cs typeface="Tahoma" pitchFamily="34" charset="0"/>
              </a:rPr>
              <a:t>Character spoken word</a:t>
            </a:r>
          </a:p>
          <a:p>
            <a:pPr lvl="1" eaLnBrk="1" hangingPunct="1">
              <a:buFontTx/>
              <a:buNone/>
            </a:pPr>
            <a:endParaRPr lang="en-US" sz="2400" smtClean="0">
              <a:latin typeface="Tahoma" pitchFamily="34" charset="0"/>
              <a:cs typeface="Tahoma" pitchFamily="34" charset="0"/>
            </a:endParaRPr>
          </a:p>
          <a:p>
            <a:pPr eaLnBrk="1" hangingPunct="1"/>
            <a:r>
              <a:rPr lang="en-US" sz="3200" smtClean="0">
                <a:latin typeface="Tahoma" pitchFamily="34" charset="0"/>
                <a:cs typeface="Tahoma" pitchFamily="34" charset="0"/>
              </a:rPr>
              <a:t>Has to be easily understood</a:t>
            </a:r>
          </a:p>
          <a:p>
            <a:pPr eaLnBrk="1" hangingPunct="1">
              <a:buFontTx/>
              <a:buNone/>
            </a:pPr>
            <a:endParaRPr lang="en-US" sz="3200" smtClean="0">
              <a:latin typeface="Tahoma" pitchFamily="34" charset="0"/>
              <a:cs typeface="Tahoma" pitchFamily="34" charset="0"/>
            </a:endParaRPr>
          </a:p>
          <a:p>
            <a:pPr eaLnBrk="1" hangingPunct="1"/>
            <a:r>
              <a:rPr lang="en-US" sz="3200" smtClean="0">
                <a:latin typeface="Tahoma" pitchFamily="34" charset="0"/>
                <a:cs typeface="Tahoma" pitchFamily="34" charset="0"/>
              </a:rPr>
              <a:t>Pay attention to other audio elements</a:t>
            </a:r>
          </a:p>
        </p:txBody>
      </p:sp>
      <p:pic>
        <p:nvPicPr>
          <p:cNvPr id="10244" name="Picture 3" descr="audio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Challenges Specific to Game Audio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05000"/>
            <a:ext cx="7315200" cy="4343400"/>
          </a:xfrm>
        </p:spPr>
        <p:txBody>
          <a:bodyPr/>
          <a:lstStyle/>
          <a:p>
            <a:pPr eaLnBrk="1" hangingPunct="1"/>
            <a:r>
              <a:rPr lang="en-US" sz="3200" smtClean="0">
                <a:latin typeface="Tahoma" pitchFamily="34" charset="0"/>
                <a:cs typeface="Tahoma" pitchFamily="34" charset="0"/>
              </a:rPr>
              <a:t>Non-linear nature of games</a:t>
            </a:r>
          </a:p>
          <a:p>
            <a:pPr lvl="1" eaLnBrk="1" hangingPunct="1"/>
            <a:r>
              <a:rPr lang="en-US" sz="2400" smtClean="0">
                <a:latin typeface="Tahoma" pitchFamily="34" charset="0"/>
                <a:cs typeface="Tahoma" pitchFamily="34" charset="0"/>
              </a:rPr>
              <a:t>Music</a:t>
            </a:r>
          </a:p>
          <a:p>
            <a:pPr lvl="1" eaLnBrk="1" hangingPunct="1"/>
            <a:r>
              <a:rPr lang="en-US" sz="2400" smtClean="0">
                <a:latin typeface="Tahoma" pitchFamily="34" charset="0"/>
                <a:cs typeface="Tahoma" pitchFamily="34" charset="0"/>
              </a:rPr>
              <a:t>Real-time “mixing” of audio elements</a:t>
            </a:r>
          </a:p>
          <a:p>
            <a:pPr lvl="1" eaLnBrk="1" hangingPunct="1">
              <a:buFontTx/>
              <a:buNone/>
            </a:pPr>
            <a:endParaRPr lang="en-US" sz="2400" smtClean="0">
              <a:latin typeface="Tahoma" pitchFamily="34" charset="0"/>
              <a:cs typeface="Tahoma" pitchFamily="34" charset="0"/>
            </a:endParaRPr>
          </a:p>
          <a:p>
            <a:pPr eaLnBrk="1" hangingPunct="1"/>
            <a:r>
              <a:rPr lang="en-US" sz="3200" smtClean="0">
                <a:latin typeface="Tahoma" pitchFamily="34" charset="0"/>
                <a:cs typeface="Tahoma" pitchFamily="34" charset="0"/>
              </a:rPr>
              <a:t>Need to be technical minded</a:t>
            </a:r>
          </a:p>
          <a:p>
            <a:pPr lvl="1" eaLnBrk="1" hangingPunct="1"/>
            <a:r>
              <a:rPr lang="en-US" sz="2400" smtClean="0">
                <a:latin typeface="Tahoma" pitchFamily="34" charset="0"/>
                <a:cs typeface="Tahoma" pitchFamily="34" charset="0"/>
              </a:rPr>
              <a:t>Understand integration of audio engine</a:t>
            </a:r>
          </a:p>
          <a:p>
            <a:pPr lvl="1" eaLnBrk="1" hangingPunct="1"/>
            <a:r>
              <a:rPr lang="en-US" sz="2400" smtClean="0">
                <a:latin typeface="Tahoma" pitchFamily="34" charset="0"/>
                <a:cs typeface="Tahoma" pitchFamily="34" charset="0"/>
              </a:rPr>
              <a:t>Basic programming</a:t>
            </a:r>
          </a:p>
        </p:txBody>
      </p:sp>
      <p:pic>
        <p:nvPicPr>
          <p:cNvPr id="11268" name="Picture 3" descr="audio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1000"/>
            <a:ext cx="9067800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Game Programming Discipline</a:t>
            </a:r>
            <a:endParaRPr lang="en-US" sz="44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267361"/>
            <a:ext cx="8991600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Mark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Tomczak</a:t>
            </a:r>
            <a:endParaRPr lang="en-US" sz="32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Game Programmer</a:t>
            </a:r>
          </a:p>
          <a:p>
            <a:pPr algn="ctr">
              <a:defRPr/>
            </a:pPr>
            <a:r>
              <a:rPr lang="en-US" sz="2400" b="1" spc="50" dirty="0" err="1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SimOps</a:t>
            </a: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Studios</a:t>
            </a:r>
            <a:endParaRPr lang="en-US" sz="24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12292" name="Picture 4" descr="programming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3500" y="2679700"/>
            <a:ext cx="3949700" cy="394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1523999" y="274320"/>
            <a:ext cx="7397115" cy="822960"/>
          </a:xfrm>
        </p:spPr>
        <p:txBody>
          <a:bodyPr lIns="0" tIns="0" rIns="0" bIns="0" anchor="t"/>
          <a:lstStyle/>
          <a:p>
            <a:pPr algn="ctr" eaLnBrk="1" hangingPunct="1">
              <a:lnSpc>
                <a:spcPct val="95000"/>
              </a:lnSpc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Three Game Programmer Hats</a:t>
            </a:r>
            <a:endParaRPr lang="en-US" sz="3900" dirty="0">
              <a:solidFill>
                <a:srgbClr val="000000"/>
              </a:solidFill>
            </a:endParaRPr>
          </a:p>
        </p:txBody>
      </p:sp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066800" y="1143000"/>
            <a:ext cx="3733007" cy="3733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528175" y="1676400"/>
            <a:ext cx="3615825" cy="2637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048000" y="2819400"/>
            <a:ext cx="3534137" cy="353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programmingmensalogos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698230" cy="822960"/>
          </a:xfrm>
        </p:spPr>
        <p:txBody>
          <a:bodyPr lIns="0" tIns="0" rIns="0" bIns="0" anchor="t"/>
          <a:lstStyle/>
          <a:p>
            <a:pPr algn="ctr" eaLnBrk="1" hangingPunct="1">
              <a:lnSpc>
                <a:spcPct val="95000"/>
              </a:lnSpc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Overview</a:t>
            </a:r>
            <a:endParaRPr lang="en-US" sz="3900" dirty="0">
              <a:solidFill>
                <a:srgbClr val="000000"/>
              </a:solidFill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371600" y="1644650"/>
            <a:ext cx="7535863" cy="4937125"/>
          </a:xfrm>
        </p:spPr>
        <p:txBody>
          <a:bodyPr lIns="0" tIns="0" rIns="0" bIns="0"/>
          <a:lstStyle/>
          <a:p>
            <a:pPr marL="411163" lvl="1" indent="-3079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30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Games have rules, context, content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30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marL="411163" lvl="1" indent="-3079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30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Programmers are involved in all three parts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220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marL="771525" lvl="2" indent="-2571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sz="290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Building rules for the game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220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marL="771525" lvl="2" indent="-2571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sz="290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Building context for the game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220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marL="771525" lvl="2" indent="-2571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sz="290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Achieving the team's shared vision 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4340" name="Picture 4" descr="programming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222885" y="274320"/>
            <a:ext cx="8698230" cy="822960"/>
          </a:xfrm>
        </p:spPr>
        <p:txBody>
          <a:bodyPr lIns="0" tIns="0" rIns="0" bIns="0" anchor="t"/>
          <a:lstStyle/>
          <a:p>
            <a:pPr algn="ctr" eaLnBrk="1" hangingPunct="1">
              <a:lnSpc>
                <a:spcPct val="95000"/>
              </a:lnSpc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 Game Is Rules</a:t>
            </a:r>
            <a:endParaRPr lang="en-US" sz="3900" dirty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295400" y="2149475"/>
            <a:ext cx="3054350" cy="4937125"/>
          </a:xfrm>
        </p:spPr>
        <p:txBody>
          <a:bodyPr lIns="0" tIns="0" rIns="0" bIns="0"/>
          <a:lstStyle/>
          <a:p>
            <a:pPr marL="411163" lvl="1" indent="-3079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Game rules usually stated in a language specific to the game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771525" lvl="2" indent="-2571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sz="220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functions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1130300" lvl="3" eaLnBrk="1" hangingPunct="1">
              <a:lnSpc>
                <a:spcPct val="95000"/>
              </a:lnSpc>
              <a:spcBef>
                <a:spcPct val="0"/>
              </a:spcBef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2200" smtClean="0">
                <a:solidFill>
                  <a:srgbClr val="CC0000"/>
                </a:solidFill>
                <a:latin typeface="Tahoma" pitchFamily="34" charset="0"/>
                <a:cs typeface="Tahoma" pitchFamily="34" charset="0"/>
              </a:rPr>
              <a:t>movePieceTo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1130300" lvl="3" eaLnBrk="1" hangingPunct="1">
              <a:lnSpc>
                <a:spcPct val="95000"/>
              </a:lnSpc>
              <a:spcBef>
                <a:spcPct val="0"/>
              </a:spcBef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2200" smtClean="0">
                <a:solidFill>
                  <a:srgbClr val="CC0000"/>
                </a:solidFill>
                <a:latin typeface="Tahoma" pitchFamily="34" charset="0"/>
                <a:cs typeface="Tahoma" pitchFamily="34" charset="0"/>
              </a:rPr>
              <a:t>canCastle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771525" lvl="2" indent="-2571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sz="220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objects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1130300" lvl="3" eaLnBrk="1" hangingPunct="1">
              <a:lnSpc>
                <a:spcPct val="95000"/>
              </a:lnSpc>
              <a:spcBef>
                <a:spcPct val="0"/>
              </a:spcBef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2200" smtClean="0">
                <a:solidFill>
                  <a:srgbClr val="CC0000"/>
                </a:solidFill>
                <a:latin typeface="Tahoma" pitchFamily="34" charset="0"/>
                <a:cs typeface="Tahoma" pitchFamily="34" charset="0"/>
              </a:rPr>
              <a:t>chess piece</a:t>
            </a:r>
          </a:p>
        </p:txBody>
      </p:sp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0075" y="2176463"/>
            <a:ext cx="4479925" cy="342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6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566025" y="0"/>
            <a:ext cx="1560513" cy="156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5" descr="programmingmensalogos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222885" y="274320"/>
            <a:ext cx="8698230" cy="822960"/>
          </a:xfrm>
        </p:spPr>
        <p:txBody>
          <a:bodyPr lIns="0" tIns="0" rIns="0" bIns="0" anchor="t"/>
          <a:lstStyle/>
          <a:p>
            <a:pPr algn="ctr" eaLnBrk="1" hangingPunct="1">
              <a:lnSpc>
                <a:spcPct val="95000"/>
              </a:lnSpc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Scripting Language</a:t>
            </a:r>
            <a:endParaRPr lang="en-US" sz="3900" dirty="0">
              <a:solidFill>
                <a:srgbClr val="000000"/>
              </a:solidFill>
            </a:endParaRPr>
          </a:p>
        </p:txBody>
      </p:sp>
      <p:pic>
        <p:nvPicPr>
          <p:cNvPr id="1638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057400"/>
            <a:ext cx="8045450" cy="407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566025" y="12700"/>
            <a:ext cx="1560513" cy="156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4" descr="programmingmensalogos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1752599" y="274320"/>
            <a:ext cx="5334001" cy="822960"/>
          </a:xfrm>
        </p:spPr>
        <p:txBody>
          <a:bodyPr lIns="0" tIns="0" rIns="0" bIns="0" anchor="t"/>
          <a:lstStyle/>
          <a:p>
            <a:pPr algn="ctr" eaLnBrk="1" hangingPunct="1">
              <a:lnSpc>
                <a:spcPct val="95000"/>
              </a:lnSpc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Game rules need a context</a:t>
            </a:r>
            <a:endParaRPr lang="en-US" sz="3900" dirty="0">
              <a:solidFill>
                <a:srgbClr val="000000"/>
              </a:solidFill>
            </a:endParaRPr>
          </a:p>
        </p:txBody>
      </p:sp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752600"/>
            <a:ext cx="6762750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160364" y="25400"/>
            <a:ext cx="1984484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4" descr="programmingmensalogos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1676400" y="288608"/>
            <a:ext cx="5486400" cy="1637348"/>
          </a:xfrm>
        </p:spPr>
        <p:txBody>
          <a:bodyPr lIns="0" tIns="0" rIns="0" bIns="0" anchor="t"/>
          <a:lstStyle/>
          <a:p>
            <a:pPr algn="ctr" eaLnBrk="1" hangingPunct="1">
              <a:lnSpc>
                <a:spcPct val="95000"/>
              </a:lnSpc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Things I need to teach the computer to do…</a:t>
            </a:r>
            <a:r>
              <a:rPr lang="en-US" dirty="0"/>
              <a:t/>
            </a:r>
            <a:br>
              <a:rPr lang="en-US" dirty="0"/>
            </a:br>
            <a:endParaRPr lang="en-US" sz="3900" dirty="0">
              <a:solidFill>
                <a:srgbClr val="000000"/>
              </a:solidFill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447800" y="1636713"/>
            <a:ext cx="3505200" cy="4926012"/>
          </a:xfrm>
        </p:spPr>
        <p:txBody>
          <a:bodyPr lIns="0" tIns="0" rIns="0" bIns="0"/>
          <a:lstStyle/>
          <a:p>
            <a:pPr marL="411163" lvl="1" indent="-3079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Manage memory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411163" lvl="1" indent="-3079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Draw to screen (render)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771525" lvl="2" indent="-2571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sz="240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... quickly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771525" lvl="2" indent="-2571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sz="240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... beautifully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771525" lvl="2" indent="-2571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sz="240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(this is most of the work)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411163" lvl="1" indent="-3079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Play sounds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411163" lvl="1" indent="-3079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Accept commands from the player (input)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771525" lvl="2" indent="-2571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sz="240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Mouse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771525" lvl="2" indent="-2571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sz="240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Keyboard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771525" lvl="2" indent="-2571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sz="240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Joystick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771525" lvl="2" indent="-2571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sz="240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Wii Remote?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636713"/>
            <a:ext cx="3870325" cy="4926012"/>
          </a:xfrm>
        </p:spPr>
        <p:txBody>
          <a:bodyPr lIns="0" tIns="0" rIns="0" bIns="0"/>
          <a:lstStyle/>
          <a:p>
            <a:pPr marL="411163" lvl="1" indent="-3079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Simulate an opponent (AI)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411163" lvl="1" indent="-3079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Make things solid (collision)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411163" lvl="1" indent="-3079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Simulate a realistic world (physics)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411163" lvl="1" indent="-3079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Do things at the right time (timers)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411163" lvl="1" indent="-307975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Play with other humans (networking)</a:t>
            </a:r>
            <a:endParaRPr lang="en-US" smtClean="0">
              <a:latin typeface="Tahoma" pitchFamily="34" charset="0"/>
              <a:cs typeface="Tahoma" pitchFamily="34" charset="0"/>
            </a:endParaRPr>
          </a:p>
          <a:p>
            <a:pPr marL="411163" lvl="1" indent="-307975" eaLnBrk="1" hangingPunct="1">
              <a:lnSpc>
                <a:spcPct val="95000"/>
              </a:lnSpc>
              <a:spcBef>
                <a:spcPct val="0"/>
              </a:spcBef>
              <a:buClr>
                <a:srgbClr val="CC0000"/>
              </a:buClr>
              <a:buFontTx/>
              <a:buChar char="•"/>
            </a:pPr>
            <a:r>
              <a:rPr lang="en-US" sz="4300" smtClean="0">
                <a:solidFill>
                  <a:srgbClr val="CC0000"/>
                </a:solidFill>
                <a:latin typeface="Tahoma" pitchFamily="34" charset="0"/>
                <a:cs typeface="Tahoma" pitchFamily="34" charset="0"/>
              </a:rPr>
              <a:t>NEVER CRASH</a:t>
            </a: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160658" y="19050"/>
            <a:ext cx="1982309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5" descr="programmingmensalogo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1600200" y="1752600"/>
            <a:ext cx="7174768" cy="2323148"/>
          </a:xfrm>
        </p:spPr>
        <p:txBody>
          <a:bodyPr lIns="0" tIns="0" rIns="0" bIns="0" anchor="t"/>
          <a:lstStyle/>
          <a:p>
            <a:pPr algn="ctr" eaLnBrk="1" hangingPunct="1">
              <a:lnSpc>
                <a:spcPct val="95000"/>
              </a:lnSpc>
              <a:defRPr/>
            </a:pPr>
            <a:r>
              <a:rPr lang="en-US" sz="72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“…but I just want it to play chess!”</a:t>
            </a:r>
            <a:r>
              <a:rPr lang="en-US" dirty="0"/>
              <a:t/>
            </a:r>
            <a:br>
              <a:rPr lang="en-US" dirty="0"/>
            </a:br>
            <a:endParaRPr lang="en-US" sz="3900" dirty="0">
              <a:solidFill>
                <a:srgbClr val="000000"/>
              </a:solidFill>
            </a:endParaRPr>
          </a:p>
        </p:txBody>
      </p:sp>
      <p:pic>
        <p:nvPicPr>
          <p:cNvPr id="19459" name="Picture 5" descr="programming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222885" y="274320"/>
            <a:ext cx="8698230" cy="822960"/>
          </a:xfrm>
        </p:spPr>
        <p:txBody>
          <a:bodyPr lIns="0" tIns="0" rIns="0" bIns="0" anchor="t"/>
          <a:lstStyle/>
          <a:p>
            <a:pPr algn="ctr" eaLnBrk="1" hangingPunct="1">
              <a:lnSpc>
                <a:spcPct val="95000"/>
              </a:lnSpc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Game Engines</a:t>
            </a:r>
            <a:endParaRPr lang="en-US" sz="3900" dirty="0">
              <a:solidFill>
                <a:srgbClr val="000000"/>
              </a:solidFill>
            </a:endParaRPr>
          </a:p>
        </p:txBody>
      </p:sp>
      <p:pic>
        <p:nvPicPr>
          <p:cNvPr id="2048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676400"/>
            <a:ext cx="2768600" cy="216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2417763" y="1371600"/>
            <a:ext cx="1316037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9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PyGame</a:t>
            </a:r>
          </a:p>
        </p:txBody>
      </p:sp>
      <p:pic>
        <p:nvPicPr>
          <p:cNvPr id="2048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4343400"/>
            <a:ext cx="3051175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Text Box 8"/>
          <p:cNvSpPr txBox="1">
            <a:spLocks noChangeArrowheads="1"/>
          </p:cNvSpPr>
          <p:nvPr/>
        </p:nvSpPr>
        <p:spPr bwMode="auto">
          <a:xfrm>
            <a:off x="2946400" y="4038600"/>
            <a:ext cx="13843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9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Panda3D</a:t>
            </a:r>
          </a:p>
        </p:txBody>
      </p:sp>
      <p:pic>
        <p:nvPicPr>
          <p:cNvPr id="2048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1524000"/>
            <a:ext cx="39751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Text Box 10"/>
          <p:cNvSpPr txBox="1">
            <a:spLocks noChangeArrowheads="1"/>
          </p:cNvSpPr>
          <p:nvPr/>
        </p:nvSpPr>
        <p:spPr bwMode="auto">
          <a:xfrm>
            <a:off x="5961063" y="1143000"/>
            <a:ext cx="1506537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9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Torque 3D</a:t>
            </a:r>
          </a:p>
        </p:txBody>
      </p:sp>
      <p:pic>
        <p:nvPicPr>
          <p:cNvPr id="20489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8800" y="3505200"/>
            <a:ext cx="2644775" cy="312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0" name="Text Box 12"/>
          <p:cNvSpPr txBox="1">
            <a:spLocks noChangeArrowheads="1"/>
          </p:cNvSpPr>
          <p:nvPr/>
        </p:nvSpPr>
        <p:spPr bwMode="auto">
          <a:xfrm>
            <a:off x="6303963" y="3227388"/>
            <a:ext cx="1620837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9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Wild Pockets</a:t>
            </a:r>
          </a:p>
        </p:txBody>
      </p:sp>
      <p:pic>
        <p:nvPicPr>
          <p:cNvPr id="20491" name="Picture 13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7158038" y="22480"/>
            <a:ext cx="1985962" cy="1448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2" name="Picture 11" descr="programmingmensalogos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685088" y="25400"/>
            <a:ext cx="14605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1676399" y="76200"/>
            <a:ext cx="5943601" cy="817245"/>
          </a:xfrm>
        </p:spPr>
        <p:txBody>
          <a:bodyPr lIns="0" tIns="0" rIns="0" bIns="0" anchor="t"/>
          <a:lstStyle/>
          <a:p>
            <a:pPr algn="ctr" eaLnBrk="1" hangingPunct="1">
              <a:lnSpc>
                <a:spcPct val="95000"/>
              </a:lnSpc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Working With the Team</a:t>
            </a:r>
            <a:endParaRPr lang="en-US" sz="3900" dirty="0">
              <a:solidFill>
                <a:srgbClr val="000000"/>
              </a:solidFill>
            </a:endParaRPr>
          </a:p>
        </p:txBody>
      </p:sp>
      <p:pic>
        <p:nvPicPr>
          <p:cNvPr id="2150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1371600"/>
            <a:ext cx="3712001" cy="2638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 Box 7"/>
          <p:cNvSpPr txBox="1">
            <a:spLocks noChangeArrowheads="1"/>
          </p:cNvSpPr>
          <p:nvPr/>
        </p:nvSpPr>
        <p:spPr bwMode="auto">
          <a:xfrm>
            <a:off x="4530725" y="3992563"/>
            <a:ext cx="7270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400" dirty="0">
                <a:solidFill>
                  <a:srgbClr val="38761D"/>
                </a:solidFill>
              </a:rPr>
              <a:t>-</a:t>
            </a:r>
            <a:r>
              <a:rPr lang="en-US" sz="2400" dirty="0" err="1">
                <a:solidFill>
                  <a:srgbClr val="38761D"/>
                </a:solidFill>
              </a:rPr>
              <a:t>vs</a:t>
            </a:r>
            <a:r>
              <a:rPr lang="en-US" sz="2400" dirty="0">
                <a:solidFill>
                  <a:srgbClr val="38761D"/>
                </a:solidFill>
              </a:rPr>
              <a:t>-</a:t>
            </a:r>
          </a:p>
        </p:txBody>
      </p:sp>
      <p:pic>
        <p:nvPicPr>
          <p:cNvPr id="21511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4343400"/>
            <a:ext cx="4170362" cy="2342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7" descr="programmingmensalogo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1752599" y="274320"/>
            <a:ext cx="5867401" cy="822960"/>
          </a:xfrm>
        </p:spPr>
        <p:txBody>
          <a:bodyPr lIns="0" tIns="0" rIns="0" bIns="0" anchor="t"/>
          <a:lstStyle/>
          <a:p>
            <a:pPr algn="ctr" eaLnBrk="1" hangingPunct="1">
              <a:lnSpc>
                <a:spcPct val="95000"/>
              </a:lnSpc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Developer Tools</a:t>
            </a:r>
            <a:endParaRPr lang="en-US" sz="3900" dirty="0">
              <a:solidFill>
                <a:srgbClr val="000000"/>
              </a:solidFill>
            </a:endParaRP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09800"/>
            <a:ext cx="2970213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76200" y="1828800"/>
            <a:ext cx="3276600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  <a:defRPr/>
            </a:pP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Torque</a:t>
            </a:r>
            <a:r>
              <a:rPr lang="en-US" sz="20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Constructor</a:t>
            </a:r>
            <a:endParaRPr lang="en-US" sz="2400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2253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0113" y="2209800"/>
            <a:ext cx="5627687" cy="368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038600" y="1828800"/>
            <a:ext cx="4180523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95000"/>
              </a:lnSpc>
              <a:defRPr/>
            </a:pP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Wild Pockets Builder</a:t>
            </a:r>
            <a:endParaRPr lang="en-US" sz="24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1828800" y="6172200"/>
            <a:ext cx="7162800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Good Game Design is About</a:t>
            </a: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2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Iteration</a:t>
            </a:r>
            <a:endParaRPr lang="en-US" sz="3200" dirty="0">
              <a:solidFill>
                <a:srgbClr val="0000FF"/>
              </a:solidFill>
              <a:cs typeface="Arial" charset="0"/>
            </a:endParaRPr>
          </a:p>
        </p:txBody>
      </p:sp>
      <p:pic>
        <p:nvPicPr>
          <p:cNvPr id="22536" name="Picture 10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7685088" y="25400"/>
            <a:ext cx="14605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8" descr="programmingmensalogo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1523999" y="274320"/>
            <a:ext cx="7397115" cy="822960"/>
          </a:xfrm>
        </p:spPr>
        <p:txBody>
          <a:bodyPr lIns="0" tIns="0" rIns="0" bIns="0" anchor="t"/>
          <a:lstStyle/>
          <a:p>
            <a:pPr algn="ctr" eaLnBrk="1" hangingPunct="1">
              <a:lnSpc>
                <a:spcPct val="95000"/>
              </a:lnSpc>
              <a:defRPr/>
            </a:pPr>
            <a:r>
              <a:rPr lang="en-US" sz="40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Thank You!</a:t>
            </a:r>
            <a:endParaRPr lang="en-US" sz="3900" dirty="0">
              <a:solidFill>
                <a:srgbClr val="000000"/>
              </a:solidFill>
            </a:endParaRPr>
          </a:p>
        </p:txBody>
      </p:sp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066800" y="1143000"/>
            <a:ext cx="3733007" cy="3733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528175" y="1676400"/>
            <a:ext cx="3615825" cy="2637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048000" y="2819400"/>
            <a:ext cx="3534137" cy="353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1000"/>
            <a:ext cx="9067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Game Production Discipline</a:t>
            </a:r>
            <a:endParaRPr lang="en-US" sz="48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267361"/>
            <a:ext cx="8991600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Andy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Jih</a:t>
            </a:r>
            <a:endParaRPr lang="en-US" sz="32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VP of Production, Evil Genius Designs</a:t>
            </a:r>
          </a:p>
          <a:p>
            <a:pPr algn="ctr">
              <a:defRPr/>
            </a:pP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Producer, Schell Games</a:t>
            </a:r>
            <a:endParaRPr lang="en-US" sz="24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24580" name="Picture 4" descr="productio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0013" y="2716213"/>
            <a:ext cx="3913187" cy="391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icture 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2514600"/>
            <a:ext cx="1284288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the-a-tea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838200"/>
            <a:ext cx="1954213" cy="244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752600" y="457200"/>
            <a:ext cx="1954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ahoma" pitchFamily="34" charset="0"/>
                <a:cs typeface="Tahoma" pitchFamily="34" charset="0"/>
              </a:rPr>
              <a:t>Team</a:t>
            </a:r>
          </a:p>
        </p:txBody>
      </p:sp>
      <p:cxnSp>
        <p:nvCxnSpPr>
          <p:cNvPr id="17" name="Straight Arrow Connector 16"/>
          <p:cNvCxnSpPr>
            <a:cxnSpLocks noChangeShapeType="1"/>
          </p:cNvCxnSpPr>
          <p:nvPr/>
        </p:nvCxnSpPr>
        <p:spPr bwMode="auto">
          <a:xfrm rot="16200000" flipH="1">
            <a:off x="3810000" y="2209800"/>
            <a:ext cx="914400" cy="7620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arrow" w="med" len="med"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8" name="Picture 17" descr="dollar-sign-blo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4953000"/>
            <a:ext cx="1054100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man-sitting-clip-art-silhouette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914400"/>
            <a:ext cx="2087563" cy="182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010400" y="533400"/>
            <a:ext cx="1954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ahoma" pitchFamily="34" charset="0"/>
                <a:cs typeface="Tahoma" pitchFamily="34" charset="0"/>
              </a:rPr>
              <a:t>Client</a:t>
            </a:r>
          </a:p>
        </p:txBody>
      </p:sp>
      <p:cxnSp>
        <p:nvCxnSpPr>
          <p:cNvPr id="25" name="Straight Arrow Connector 24"/>
          <p:cNvCxnSpPr>
            <a:cxnSpLocks noChangeShapeType="1"/>
          </p:cNvCxnSpPr>
          <p:nvPr/>
        </p:nvCxnSpPr>
        <p:spPr bwMode="auto">
          <a:xfrm rot="5400000" flipH="1" flipV="1">
            <a:off x="6096000" y="2286000"/>
            <a:ext cx="762000" cy="6096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arrow" w="med" len="med"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28" name="Picture 27" descr="calendar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1400" y="495300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1752600" y="4572000"/>
            <a:ext cx="1954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ahoma" pitchFamily="34" charset="0"/>
                <a:cs typeface="Tahoma" pitchFamily="34" charset="0"/>
              </a:rPr>
              <a:t>Budget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086600" y="4572000"/>
            <a:ext cx="1954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ahoma" pitchFamily="34" charset="0"/>
                <a:cs typeface="Tahoma" pitchFamily="34" charset="0"/>
              </a:rPr>
              <a:t>Schedule</a:t>
            </a:r>
          </a:p>
        </p:txBody>
      </p:sp>
      <p:cxnSp>
        <p:nvCxnSpPr>
          <p:cNvPr id="32" name="Straight Arrow Connector 31"/>
          <p:cNvCxnSpPr>
            <a:cxnSpLocks noChangeShapeType="1"/>
          </p:cNvCxnSpPr>
          <p:nvPr/>
        </p:nvCxnSpPr>
        <p:spPr bwMode="auto">
          <a:xfrm rot="16200000" flipH="1">
            <a:off x="6172200" y="4495800"/>
            <a:ext cx="1066800" cy="10668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arrow" w="med" len="med"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33" name="Straight Arrow Connector 32"/>
          <p:cNvCxnSpPr>
            <a:cxnSpLocks noChangeShapeType="1"/>
          </p:cNvCxnSpPr>
          <p:nvPr/>
        </p:nvCxnSpPr>
        <p:spPr bwMode="auto">
          <a:xfrm flipV="1">
            <a:off x="3352800" y="4343400"/>
            <a:ext cx="1371600" cy="10668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arrow" w="med" len="med"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25615" name="Picture 15" descr="productionmensalogos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784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3" grpId="0"/>
      <p:bldP spid="30" grpId="0"/>
      <p:bldP spid="3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Pick 2</a:t>
            </a:r>
            <a:endParaRPr lang="en-US" dirty="0" smtClean="0"/>
          </a:p>
        </p:txBody>
      </p:sp>
      <p:pic>
        <p:nvPicPr>
          <p:cNvPr id="4" name="Content Placeholder 3" descr="MensaPresentationGraphic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51654" b="-51654"/>
          <a:stretch>
            <a:fillRect/>
          </a:stretch>
        </p:blipFill>
        <p:spPr/>
      </p:pic>
      <p:pic>
        <p:nvPicPr>
          <p:cNvPr id="26628" name="Picture 4" descr="productionmensalogo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84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Communication</a:t>
            </a:r>
            <a:endParaRPr lang="en-US" dirty="0" smtClean="0"/>
          </a:p>
        </p:txBody>
      </p:sp>
      <p:pic>
        <p:nvPicPr>
          <p:cNvPr id="27651" name="Content Placeholder 3" descr="communicat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-44553" r="-44553"/>
          <a:stretch>
            <a:fillRect/>
          </a:stretch>
        </p:blipFill>
        <p:spPr>
          <a:xfrm>
            <a:off x="3200400" y="1905000"/>
            <a:ext cx="7620000" cy="4191000"/>
          </a:xfrm>
        </p:spPr>
      </p:pic>
      <p:pic>
        <p:nvPicPr>
          <p:cNvPr id="27652" name="Picture 4" descr="MCj01871590000[1]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905000"/>
            <a:ext cx="32543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4" descr="productionmensalogo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784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1000"/>
            <a:ext cx="9067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Game Art Discipline</a:t>
            </a:r>
            <a:endParaRPr lang="en-US" sz="48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267361"/>
            <a:ext cx="8991600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Nick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McClay</a:t>
            </a:r>
            <a:endParaRPr lang="en-US" sz="32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Game Artist</a:t>
            </a:r>
          </a:p>
          <a:p>
            <a:pPr algn="ctr">
              <a:defRPr/>
            </a:pPr>
            <a:r>
              <a:rPr lang="en-US" sz="2400" b="1" spc="50" dirty="0" err="1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SimOps</a:t>
            </a: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Studios</a:t>
            </a:r>
            <a:endParaRPr lang="en-US" sz="24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28676" name="Picture 6" descr="art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743200"/>
            <a:ext cx="3886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Artist’s Role</a:t>
            </a:r>
            <a:endParaRPr lang="en-US" dirty="0" smtClean="0"/>
          </a:p>
        </p:txBody>
      </p:sp>
      <p:pic>
        <p:nvPicPr>
          <p:cNvPr id="29699" name="Picture 4" descr="productio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84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buFontTx/>
              <a:buNone/>
            </a:pPr>
            <a:r>
              <a:rPr lang="en-US" b="1" smtClean="0">
                <a:latin typeface="Tahoma" pitchFamily="34" charset="0"/>
                <a:cs typeface="Tahoma" pitchFamily="34" charset="0"/>
              </a:rPr>
              <a:t>To design the visual impression of the game</a:t>
            </a:r>
          </a:p>
          <a:p>
            <a:pPr lvl="1" eaLnBrk="1" hangingPunct="1"/>
            <a:r>
              <a:rPr lang="en-US" smtClean="0">
                <a:latin typeface="Tahoma" pitchFamily="34" charset="0"/>
                <a:cs typeface="Tahoma" pitchFamily="34" charset="0"/>
              </a:rPr>
              <a:t>Create the Characters</a:t>
            </a:r>
          </a:p>
          <a:p>
            <a:pPr lvl="1" eaLnBrk="1" hangingPunct="1"/>
            <a:r>
              <a:rPr lang="en-US" smtClean="0">
                <a:latin typeface="Tahoma" pitchFamily="34" charset="0"/>
                <a:cs typeface="Tahoma" pitchFamily="34" charset="0"/>
              </a:rPr>
              <a:t>Build the World</a:t>
            </a:r>
          </a:p>
          <a:p>
            <a:pPr lvl="1" eaLnBrk="1" hangingPunct="1"/>
            <a:r>
              <a:rPr lang="en-US" smtClean="0">
                <a:latin typeface="Tahoma" pitchFamily="34" charset="0"/>
                <a:cs typeface="Tahoma" pitchFamily="34" charset="0"/>
              </a:rPr>
              <a:t>Design the style of the entire game</a:t>
            </a:r>
          </a:p>
          <a:p>
            <a:pPr lvl="1" eaLnBrk="1" hangingPunct="1">
              <a:buFontTx/>
              <a:buNone/>
            </a:pPr>
            <a:endParaRPr lang="en-US" smtClean="0">
              <a:latin typeface="Tahoma" pitchFamily="34" charset="0"/>
              <a:cs typeface="Tahoma" pitchFamily="34" charset="0"/>
            </a:endParaRPr>
          </a:p>
          <a:p>
            <a:pPr lvl="1" eaLnBrk="1" hangingPunct="1">
              <a:buFontTx/>
              <a:buNone/>
            </a:pPr>
            <a:r>
              <a:rPr lang="en-US" b="1" smtClean="0">
                <a:latin typeface="Tahoma" pitchFamily="34" charset="0"/>
                <a:cs typeface="Tahoma" pitchFamily="34" charset="0"/>
              </a:rPr>
              <a:t>Use visual design to enhance the game’s design</a:t>
            </a:r>
          </a:p>
          <a:p>
            <a:pPr lvl="1" eaLnBrk="1" hangingPunct="1"/>
            <a:r>
              <a:rPr lang="en-US" sz="1800" smtClean="0">
                <a:latin typeface="Tahoma" pitchFamily="34" charset="0"/>
                <a:cs typeface="Tahoma" pitchFamily="34" charset="0"/>
              </a:rPr>
              <a:t>Building Intuitive Interfaces</a:t>
            </a:r>
          </a:p>
          <a:p>
            <a:pPr lvl="1" eaLnBrk="1" hangingPunct="1"/>
            <a:r>
              <a:rPr lang="en-US" sz="1800" smtClean="0">
                <a:latin typeface="Tahoma" pitchFamily="34" charset="0"/>
                <a:cs typeface="Tahoma" pitchFamily="34" charset="0"/>
              </a:rPr>
              <a:t>Creating clear visual cues for game mechanics</a:t>
            </a:r>
          </a:p>
          <a:p>
            <a:pPr lvl="1" eaLnBrk="1" hangingPunct="1"/>
            <a:r>
              <a:rPr lang="en-US" sz="1800" smtClean="0">
                <a:latin typeface="Tahoma" pitchFamily="34" charset="0"/>
                <a:cs typeface="Tahoma" pitchFamily="34" charset="0"/>
              </a:rPr>
              <a:t>Influencing player perceptions</a:t>
            </a:r>
          </a:p>
          <a:p>
            <a:pPr lvl="1" eaLnBrk="1" hangingPunct="1">
              <a:buFontTx/>
              <a:buNone/>
            </a:pPr>
            <a:endParaRPr lang="en-US" sz="1800" b="1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3087" y="0"/>
            <a:ext cx="6157913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Defining a Style</a:t>
            </a:r>
            <a:endParaRPr lang="en-US" dirty="0" smtClean="0"/>
          </a:p>
        </p:txBody>
      </p:sp>
      <p:pic>
        <p:nvPicPr>
          <p:cNvPr id="30725" name="Picture 4" descr="productio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84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pixelmario_2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4495800"/>
            <a:ext cx="1657350" cy="2209800"/>
          </a:xfrm>
          <a:prstGeom prst="rect">
            <a:avLst/>
          </a:prstGeom>
        </p:spPr>
      </p:pic>
      <p:pic>
        <p:nvPicPr>
          <p:cNvPr id="7" name="Picture 6" descr="Psychonauts_Raz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33975" y="3048000"/>
            <a:ext cx="2486025" cy="3810000"/>
          </a:xfrm>
          <a:prstGeom prst="rect">
            <a:avLst/>
          </a:prstGeom>
        </p:spPr>
      </p:pic>
      <p:pic>
        <p:nvPicPr>
          <p:cNvPr id="8" name="Picture 7" descr="beat_final copy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57418" y="1981200"/>
            <a:ext cx="3081382" cy="4876800"/>
          </a:xfrm>
          <a:prstGeom prst="rect">
            <a:avLst/>
          </a:prstGeom>
        </p:spPr>
      </p:pic>
      <p:pic>
        <p:nvPicPr>
          <p:cNvPr id="9" name="Picture 8" descr="_Half-Life-2-Example copy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00381" y="1384984"/>
            <a:ext cx="2247619" cy="5473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0"/>
            <a:ext cx="6781799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Style is Independent of Technology</a:t>
            </a:r>
            <a:endParaRPr lang="en-US" dirty="0" smtClean="0"/>
          </a:p>
        </p:txBody>
      </p:sp>
      <p:pic>
        <p:nvPicPr>
          <p:cNvPr id="6" name="Picture 5" descr="unreal_engine_comparis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6808" y="1143000"/>
            <a:ext cx="8207192" cy="5791200"/>
          </a:xfrm>
          <a:prstGeom prst="rect">
            <a:avLst/>
          </a:prstGeom>
        </p:spPr>
      </p:pic>
      <p:pic>
        <p:nvPicPr>
          <p:cNvPr id="30725" name="Picture 4" descr="productionmensalogo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84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99060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3087" y="0"/>
            <a:ext cx="7300913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Concept Art</a:t>
            </a:r>
            <a:endParaRPr lang="en-US" dirty="0" smtClean="0"/>
          </a:p>
        </p:txBody>
      </p:sp>
      <p:pic>
        <p:nvPicPr>
          <p:cNvPr id="3072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990600"/>
            <a:ext cx="423862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4" descr="productionmensalogo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784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C:\Users\Nick\Desktop\reference\X70_17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0" y="685800"/>
            <a:ext cx="474345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3087" y="-228600"/>
            <a:ext cx="7300913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Storyboards</a:t>
            </a:r>
            <a:endParaRPr lang="en-US" dirty="0" smtClean="0"/>
          </a:p>
        </p:txBody>
      </p:sp>
      <p:pic>
        <p:nvPicPr>
          <p:cNvPr id="31748" name="Picture 4" descr="productionmensalogo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84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2" descr="C:\Users\Nick\Desktop\reference\X70_5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685800"/>
            <a:ext cx="4705350" cy="627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1" y="200025"/>
            <a:ext cx="61722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Assets</a:t>
            </a:r>
            <a:endParaRPr lang="en-US" dirty="0" smtClean="0"/>
          </a:p>
        </p:txBody>
      </p:sp>
      <p:pic>
        <p:nvPicPr>
          <p:cNvPr id="5" name="Picture 4" descr="halo-3-200709230235555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09700"/>
            <a:ext cx="9144000" cy="5143500"/>
          </a:xfrm>
          <a:prstGeom prst="rect">
            <a:avLst/>
          </a:prstGeom>
        </p:spPr>
      </p:pic>
      <p:pic>
        <p:nvPicPr>
          <p:cNvPr id="32771" name="Picture 4" descr="productionmensalogo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84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1" y="200025"/>
            <a:ext cx="61722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Assets</a:t>
            </a:r>
            <a:endParaRPr lang="en-US" dirty="0" smtClean="0"/>
          </a:p>
        </p:txBody>
      </p:sp>
      <p:pic>
        <p:nvPicPr>
          <p:cNvPr id="5" name="Picture 4" descr="halo-3-200709230235555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09700"/>
            <a:ext cx="9143999" cy="5143500"/>
          </a:xfrm>
          <a:prstGeom prst="rect">
            <a:avLst/>
          </a:prstGeom>
        </p:spPr>
      </p:pic>
      <p:pic>
        <p:nvPicPr>
          <p:cNvPr id="32771" name="Picture 4" descr="productionmensalogo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84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Prototype Asset</a:t>
            </a:r>
            <a:endParaRPr lang="en-US" dirty="0" smtClean="0"/>
          </a:p>
        </p:txBody>
      </p:sp>
      <p:pic>
        <p:nvPicPr>
          <p:cNvPr id="32771" name="Picture 4" descr="productio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84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2" descr="G:\AIP\Quarter 13 Summer 2008\Adv. Prod. Team\Dyno Master\Graphics\Renders\Creatures\T-Rex\TFleshThreeFou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0801" y="990600"/>
            <a:ext cx="7823199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Taking it to the next level</a:t>
            </a:r>
            <a:endParaRPr lang="en-US" dirty="0" smtClean="0"/>
          </a:p>
        </p:txBody>
      </p:sp>
      <p:pic>
        <p:nvPicPr>
          <p:cNvPr id="33795" name="Picture 4" descr="productio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84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2" descr="G:\AIP\Quarter 13 Summer 2008\Adv. Prod. Team\Dyno Master\Graphics\Renders\Creatures\T-Rex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184275"/>
            <a:ext cx="7239000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Finished Asset</a:t>
            </a:r>
            <a:endParaRPr lang="en-US" dirty="0" smtClean="0"/>
          </a:p>
        </p:txBody>
      </p:sp>
      <p:pic>
        <p:nvPicPr>
          <p:cNvPr id="34819" name="Picture 4" descr="productionmensalo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84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2" descr="C:\Users\Nick\Desktop\reference\trexBrazil.previ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0975" y="1562100"/>
            <a:ext cx="762000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Game Engine Integration</a:t>
            </a:r>
            <a:endParaRPr lang="en-US" dirty="0" smtClean="0"/>
          </a:p>
        </p:txBody>
      </p:sp>
      <p:pic>
        <p:nvPicPr>
          <p:cNvPr id="35843" name="Picture 4" descr="productionmensalogo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84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143000"/>
            <a:ext cx="70104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Thanks!</a:t>
            </a:r>
            <a:endParaRPr lang="en-US" dirty="0" smtClean="0"/>
          </a:p>
        </p:txBody>
      </p:sp>
      <p:pic>
        <p:nvPicPr>
          <p:cNvPr id="35843" name="Picture 4" descr="productionmensalogo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84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ss_annsmb_fla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7400" y="1295400"/>
            <a:ext cx="5943600" cy="5200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82940"/>
            <a:ext cx="9067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Thank You</a:t>
            </a:r>
            <a:endParaRPr lang="en-US" sz="4800" b="1" spc="5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1143000"/>
            <a:ext cx="746760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For more information about the Pittsburgh IGDA Check out: </a:t>
            </a:r>
          </a:p>
          <a:p>
            <a:pPr algn="ctr">
              <a:defRPr/>
            </a:pPr>
            <a:r>
              <a:rPr lang="en-US" sz="2400" b="1" spc="50" dirty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www.igda.org/pittsburgh</a:t>
            </a:r>
          </a:p>
        </p:txBody>
      </p:sp>
      <p:pic>
        <p:nvPicPr>
          <p:cNvPr id="36868" name="Picture 6" descr="PIGD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133600"/>
            <a:ext cx="4538663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8" descr="designmensalogo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14800"/>
            <a:ext cx="1870075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9" descr="productionmensalogo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41148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10" descr="programmingmensalogos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4038600"/>
            <a:ext cx="2035175" cy="203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7" descr="audiomensalogo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52600" y="4038600"/>
            <a:ext cx="1984375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11" descr="artmensalogos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15200" y="41148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arning games design templat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Learning games design template</Template>
  <TotalTime>633</TotalTime>
  <Words>1097</Words>
  <Application>Microsoft Office PowerPoint</Application>
  <PresentationFormat>On-screen Show (4:3)</PresentationFormat>
  <Paragraphs>286</Paragraphs>
  <Slides>57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Arial</vt:lpstr>
      <vt:lpstr>Calibri</vt:lpstr>
      <vt:lpstr>Tahoma</vt:lpstr>
      <vt:lpstr>Courier New</vt:lpstr>
      <vt:lpstr>Wingdings</vt:lpstr>
      <vt:lpstr>Learning games design template</vt:lpstr>
      <vt:lpstr>Slide 1</vt:lpstr>
      <vt:lpstr>Slide 2</vt:lpstr>
      <vt:lpstr>What Do Game Designers Do?</vt:lpstr>
      <vt:lpstr>What Do Game Designers Do?</vt:lpstr>
      <vt:lpstr>What Do Game Designers Do?</vt:lpstr>
      <vt:lpstr>What Do Game Designers Do?</vt:lpstr>
      <vt:lpstr>What Do Game Designers Do?</vt:lpstr>
      <vt:lpstr>What Do Game Designers Do?</vt:lpstr>
      <vt:lpstr>What Do Game Designers Do?</vt:lpstr>
      <vt:lpstr>Process of Game Design</vt:lpstr>
      <vt:lpstr>Reason</vt:lpstr>
      <vt:lpstr>Brainstorm</vt:lpstr>
      <vt:lpstr>Find “Good” Ideas</vt:lpstr>
      <vt:lpstr>Prototype</vt:lpstr>
      <vt:lpstr>Playtest</vt:lpstr>
      <vt:lpstr>Experience Doc</vt:lpstr>
      <vt:lpstr>Game Design Doc</vt:lpstr>
      <vt:lpstr>Develop</vt:lpstr>
      <vt:lpstr>Playtest Again!</vt:lpstr>
      <vt:lpstr>Game Design Complete</vt:lpstr>
      <vt:lpstr>Slide 21</vt:lpstr>
      <vt:lpstr>Three Components of Game Experience</vt:lpstr>
      <vt:lpstr>Audio</vt:lpstr>
      <vt:lpstr>Music</vt:lpstr>
      <vt:lpstr>Sound Effects</vt:lpstr>
      <vt:lpstr>Dialog</vt:lpstr>
      <vt:lpstr>Challenges Specific to Game Audio</vt:lpstr>
      <vt:lpstr>Slide 28</vt:lpstr>
      <vt:lpstr>Three Game Programmer Hats</vt:lpstr>
      <vt:lpstr>Overview</vt:lpstr>
      <vt:lpstr>A Game Is Rules</vt:lpstr>
      <vt:lpstr>Scripting Language</vt:lpstr>
      <vt:lpstr>Game rules need a context</vt:lpstr>
      <vt:lpstr>Things I need to teach the computer to do… </vt:lpstr>
      <vt:lpstr>“…but I just want it to play chess!” </vt:lpstr>
      <vt:lpstr>Game Engines</vt:lpstr>
      <vt:lpstr>Working With the Team</vt:lpstr>
      <vt:lpstr>Developer Tools</vt:lpstr>
      <vt:lpstr>Thank You!</vt:lpstr>
      <vt:lpstr>Slide 40</vt:lpstr>
      <vt:lpstr>Slide 41</vt:lpstr>
      <vt:lpstr>Pick 2</vt:lpstr>
      <vt:lpstr>Communication</vt:lpstr>
      <vt:lpstr>Slide 44</vt:lpstr>
      <vt:lpstr>Artist’s Role</vt:lpstr>
      <vt:lpstr>Defining a Style</vt:lpstr>
      <vt:lpstr>Style is Independent of Technology</vt:lpstr>
      <vt:lpstr>Concept Art</vt:lpstr>
      <vt:lpstr>Storyboards</vt:lpstr>
      <vt:lpstr>Assets</vt:lpstr>
      <vt:lpstr>Assets</vt:lpstr>
      <vt:lpstr>Prototype Asset</vt:lpstr>
      <vt:lpstr>Taking it to the next level</vt:lpstr>
      <vt:lpstr>Finished Asset</vt:lpstr>
      <vt:lpstr>Game Engine Integration</vt:lpstr>
      <vt:lpstr>Thanks!</vt:lpstr>
      <vt:lpstr>Slide 57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Interdisciplinary Design in Games</dc:title>
  <dc:creator>Nick</dc:creator>
  <cp:lastModifiedBy>Nick</cp:lastModifiedBy>
  <cp:revision>64</cp:revision>
  <dcterms:created xsi:type="dcterms:W3CDTF">2009-06-30T17:08:42Z</dcterms:created>
  <dcterms:modified xsi:type="dcterms:W3CDTF">2009-07-01T22:18:27Z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TC102885661033</vt:lpwstr>
  </property>
</Properties>
</file>