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83" r:id="rId6"/>
    <p:sldId id="261" r:id="rId7"/>
    <p:sldId id="278" r:id="rId8"/>
    <p:sldId id="257" r:id="rId9"/>
    <p:sldId id="262" r:id="rId10"/>
    <p:sldId id="263" r:id="rId11"/>
    <p:sldId id="264" r:id="rId12"/>
    <p:sldId id="279" r:id="rId13"/>
    <p:sldId id="288" r:id="rId14"/>
    <p:sldId id="265" r:id="rId15"/>
    <p:sldId id="266" r:id="rId16"/>
    <p:sldId id="280" r:id="rId17"/>
    <p:sldId id="268" r:id="rId18"/>
    <p:sldId id="281" r:id="rId19"/>
    <p:sldId id="276" r:id="rId20"/>
    <p:sldId id="287" r:id="rId21"/>
    <p:sldId id="271" r:id="rId22"/>
    <p:sldId id="274" r:id="rId23"/>
    <p:sldId id="273" r:id="rId24"/>
    <p:sldId id="285" r:id="rId25"/>
    <p:sldId id="286" r:id="rId26"/>
    <p:sldId id="284" r:id="rId27"/>
    <p:sldId id="277" r:id="rId28"/>
    <p:sldId id="275" r:id="rId29"/>
    <p:sldId id="272" r:id="rId30"/>
    <p:sldId id="28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55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9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98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6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4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8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9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59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0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73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F6B9F-6565-439F-92C7-DF2C4285E565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51D80-BB01-4520-B0C0-2E9745CC4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7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Birthday_problem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is this guy?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2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Shawn Patton</a:t>
            </a:r>
            <a:br>
              <a:rPr lang="en-US" dirty="0" smtClean="0"/>
            </a:br>
            <a:r>
              <a:rPr lang="en-US" dirty="0" smtClean="0"/>
              <a:t>2003 CMU ETC Grad</a:t>
            </a:r>
            <a:br>
              <a:rPr lang="en-US" dirty="0" smtClean="0"/>
            </a:br>
            <a:r>
              <a:rPr lang="en-US" dirty="0" smtClean="0"/>
              <a:t>10 years at Schell Games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6128266"/>
            <a:ext cx="7315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(I apologize for my barebones slides, but focus on the learning, not the flair.)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4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Show of Hands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Comfortable with probability?</a:t>
            </a:r>
          </a:p>
          <a:p>
            <a:r>
              <a:rPr lang="en-US" dirty="0" smtClean="0"/>
              <a:t>Comfortable with scripting?</a:t>
            </a:r>
          </a:p>
          <a:p>
            <a:r>
              <a:rPr lang="en-US" dirty="0" smtClean="0"/>
              <a:t>Comfortable with Excel?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010400" cy="1752600"/>
          </a:xfrm>
        </p:spPr>
        <p:txBody>
          <a:bodyPr/>
          <a:lstStyle/>
          <a:p>
            <a:r>
              <a:rPr lang="en-US" dirty="0" smtClean="0"/>
              <a:t>(Or, the chance something will happen.)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Like, the likelihood of getting</a:t>
            </a:r>
            <a:br>
              <a:rPr lang="en-US" dirty="0" smtClean="0"/>
            </a:br>
            <a:r>
              <a:rPr lang="en-US" dirty="0" smtClean="0"/>
              <a:t>hit by lightning?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No, not quite, not today at least</a:t>
            </a:r>
          </a:p>
          <a:p>
            <a:r>
              <a:rPr lang="en-US" dirty="0" smtClean="0"/>
              <a:t>Specifically for game design</a:t>
            </a:r>
          </a:p>
          <a:p>
            <a:r>
              <a:rPr lang="en-US" dirty="0" smtClean="0"/>
              <a:t>Mathematics of probability invented as a result of game design</a:t>
            </a:r>
          </a:p>
          <a:p>
            <a:r>
              <a:rPr lang="en-US" dirty="0" smtClean="0"/>
              <a:t>1654: Stemmed from questions the French Nobleman Antoine </a:t>
            </a:r>
            <a:r>
              <a:rPr lang="en-US" dirty="0" err="1" smtClean="0"/>
              <a:t>Gombauld</a:t>
            </a:r>
            <a:r>
              <a:rPr lang="en-US" dirty="0" smtClean="0"/>
              <a:t>, the Chevalier de </a:t>
            </a:r>
            <a:r>
              <a:rPr lang="en-US" dirty="0" err="1" smtClean="0"/>
              <a:t>Méré</a:t>
            </a:r>
            <a:r>
              <a:rPr lang="en-US" dirty="0" smtClean="0"/>
              <a:t>, posed to Pascal &amp; Fermat</a:t>
            </a:r>
            <a:endParaRPr lang="en-US" dirty="0"/>
          </a:p>
          <a:p>
            <a:r>
              <a:rPr lang="en-US" dirty="0" smtClean="0"/>
              <a:t>Let’s play a game. Pair up! (3 dice per pair)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Partner A: Will roll 1 die 5 times: Trying for a 6</a:t>
            </a:r>
          </a:p>
          <a:p>
            <a:r>
              <a:rPr lang="en-US" dirty="0" smtClean="0"/>
              <a:t>Partner B: Will roll 2 dice 5 times: Trying for a 7</a:t>
            </a:r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Who will win?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5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Show of hands:</a:t>
            </a:r>
            <a:br>
              <a:rPr lang="en-US" dirty="0" smtClean="0"/>
            </a:br>
            <a:r>
              <a:rPr lang="en-US" dirty="0" smtClean="0"/>
              <a:t>Which Partner Will Win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Partner A:  </a:t>
            </a:r>
          </a:p>
          <a:p>
            <a:r>
              <a:rPr lang="en-US" dirty="0" smtClean="0"/>
              <a:t>Partner B:</a:t>
            </a:r>
          </a:p>
          <a:p>
            <a:r>
              <a:rPr lang="en-US" dirty="0" smtClean="0"/>
              <a:t>Both: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95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 of Jesse Schell’s</a:t>
            </a:r>
            <a:br>
              <a:rPr lang="en-US" dirty="0" smtClean="0"/>
            </a:br>
            <a:r>
              <a:rPr lang="en-US" dirty="0" smtClean="0"/>
              <a:t>10 Rules of Probability</a:t>
            </a:r>
            <a:br>
              <a:rPr lang="en-US" dirty="0" smtClean="0"/>
            </a:br>
            <a:r>
              <a:rPr lang="en-US" sz="2200" dirty="0" smtClean="0"/>
              <a:t>(reordered &amp; renumbered by me)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Fractions are Decimals are </a:t>
            </a:r>
            <a:r>
              <a:rPr lang="en-US" dirty="0" err="1" smtClean="0"/>
              <a:t>Percents</a:t>
            </a:r>
            <a:endParaRPr lang="en-US" dirty="0" smtClean="0"/>
          </a:p>
          <a:p>
            <a:r>
              <a:rPr lang="en-US" dirty="0" smtClean="0"/>
              <a:t>½ = 0.5 = 50%</a:t>
            </a:r>
          </a:p>
          <a:p>
            <a:r>
              <a:rPr lang="en-US" dirty="0" smtClean="0"/>
              <a:t>Divide a fraction to get a decimal</a:t>
            </a:r>
          </a:p>
          <a:p>
            <a:pPr marL="457200" lvl="1" indent="0">
              <a:buNone/>
            </a:pPr>
            <a:r>
              <a:rPr lang="en-US" sz="2400" dirty="0" smtClean="0"/>
              <a:t>(Calculators are your friends) (turn your iPhone for scientific)</a:t>
            </a:r>
          </a:p>
          <a:p>
            <a:r>
              <a:rPr lang="en-US" dirty="0" smtClean="0"/>
              <a:t>Multiply a fraction by 100 to get percent</a:t>
            </a:r>
          </a:p>
          <a:p>
            <a:pPr marL="457200" lvl="1" indent="0">
              <a:buNone/>
            </a:pPr>
            <a:r>
              <a:rPr lang="en-US" dirty="0" smtClean="0"/>
              <a:t>(or just move the decimal to the right twice)</a:t>
            </a:r>
            <a:endParaRPr lang="en-US" dirty="0"/>
          </a:p>
          <a:p>
            <a:r>
              <a:rPr lang="en-US" dirty="0" smtClean="0"/>
              <a:t>But you may want to leave things as fractions, resist the urge to simplify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77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2. Zero to One</a:t>
            </a:r>
          </a:p>
          <a:p>
            <a:r>
              <a:rPr lang="en-US" dirty="0" smtClean="0"/>
              <a:t>0 to 100%, that’s it!</a:t>
            </a:r>
          </a:p>
          <a:p>
            <a:r>
              <a:rPr lang="en-US" dirty="0" smtClean="0"/>
              <a:t>No -10%</a:t>
            </a:r>
          </a:p>
          <a:p>
            <a:r>
              <a:rPr lang="en-US" dirty="0" smtClean="0"/>
              <a:t>No 110%</a:t>
            </a:r>
          </a:p>
          <a:p>
            <a:r>
              <a:rPr lang="en-US" dirty="0" smtClean="0"/>
              <a:t>Good quick check for miscalculations</a:t>
            </a:r>
          </a:p>
        </p:txBody>
      </p:sp>
    </p:spTree>
    <p:extLst>
      <p:ext uri="{BB962C8B-B14F-4D97-AF65-F5344CB8AC3E}">
        <p14:creationId xmlns:p14="http://schemas.microsoft.com/office/powerpoint/2010/main" val="128537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3</a:t>
            </a:r>
            <a:r>
              <a:rPr lang="en-US" b="1" dirty="0" smtClean="0"/>
              <a:t>. “Looked For” divided by “Possible Outcomes” equals Probability.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Roll a 6 on a normal die?</a:t>
            </a:r>
          </a:p>
          <a:p>
            <a:pPr marL="0" indent="0">
              <a:buNone/>
            </a:pPr>
            <a:r>
              <a:rPr lang="en-US" dirty="0" smtClean="0"/>
              <a:t>1 of 6 outcomes</a:t>
            </a:r>
          </a:p>
          <a:p>
            <a:pPr marL="0" indent="0">
              <a:buNone/>
            </a:pPr>
            <a:r>
              <a:rPr lang="en-US" dirty="0" smtClean="0"/>
              <a:t>1/6 = .16666 = ~17%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Probability of it: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Number of ways *it* can happen / Total options</a:t>
            </a:r>
          </a:p>
        </p:txBody>
      </p:sp>
    </p:spTree>
    <p:extLst>
      <p:ext uri="{BB962C8B-B14F-4D97-AF65-F5344CB8AC3E}">
        <p14:creationId xmlns:p14="http://schemas.microsoft.com/office/powerpoint/2010/main" val="298556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 In certain cases, OR means add</a:t>
            </a:r>
          </a:p>
          <a:p>
            <a:r>
              <a:rPr lang="en-US" dirty="0" smtClean="0"/>
              <a:t>Got a this or that problem?</a:t>
            </a:r>
          </a:p>
          <a:p>
            <a:r>
              <a:rPr lang="en-US" dirty="0" smtClean="0"/>
              <a:t>If they are mutually exclusive*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028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Mutually Exclusive = Can’t happen at same time</a:t>
            </a:r>
          </a:p>
          <a:p>
            <a:r>
              <a:rPr lang="en-US" dirty="0"/>
              <a:t>Turning left and turning right are Mutually Exclusive (you can't do both at the same time)</a:t>
            </a:r>
          </a:p>
          <a:p>
            <a:r>
              <a:rPr lang="en-US" dirty="0"/>
              <a:t>Tossing a coin: Heads and Tails are Mutually Exclusive</a:t>
            </a:r>
          </a:p>
          <a:p>
            <a:r>
              <a:rPr lang="en-US" dirty="0"/>
              <a:t>Cards: Kings and Aces are Mutually </a:t>
            </a:r>
            <a:r>
              <a:rPr lang="en-US" dirty="0" smtClean="0"/>
              <a:t>Exclusive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Not Mutually Exclusive</a:t>
            </a:r>
          </a:p>
          <a:p>
            <a:r>
              <a:rPr lang="en-US" dirty="0"/>
              <a:t>Turning left and scratching your head can happen at the same time</a:t>
            </a:r>
          </a:p>
          <a:p>
            <a:r>
              <a:rPr lang="en-US" dirty="0"/>
              <a:t>Kings and Hearts, because you can have a King of Hearts!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52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4. In certain cases, OR means add</a:t>
            </a:r>
          </a:p>
          <a:p>
            <a:r>
              <a:rPr lang="en-US" dirty="0" smtClean="0"/>
              <a:t>Got a this or that problem?</a:t>
            </a:r>
          </a:p>
          <a:p>
            <a:r>
              <a:rPr lang="en-US" dirty="0" smtClean="0"/>
              <a:t>If they are mutually exclusive*</a:t>
            </a:r>
          </a:p>
          <a:p>
            <a:r>
              <a:rPr lang="en-US" dirty="0" smtClean="0"/>
              <a:t>Add the individual probabilities!</a:t>
            </a:r>
          </a:p>
          <a:p>
            <a:r>
              <a:rPr lang="en-US" dirty="0" smtClean="0"/>
              <a:t>Ex: Draw a face card or ace from deck?</a:t>
            </a:r>
          </a:p>
          <a:p>
            <a:r>
              <a:rPr lang="en-US" dirty="0" smtClean="0"/>
              <a:t>12/52 + 4/52 = 16/52 = ~31%</a:t>
            </a:r>
          </a:p>
          <a:p>
            <a:r>
              <a:rPr lang="en-US" dirty="0" smtClean="0"/>
              <a:t>Probability of drawing Ace or Spade?</a:t>
            </a:r>
          </a:p>
          <a:p>
            <a:r>
              <a:rPr lang="en-US" dirty="0" smtClean="0"/>
              <a:t>(it’s a trap)</a:t>
            </a:r>
          </a:p>
          <a:p>
            <a:r>
              <a:rPr lang="en-US" dirty="0" smtClean="0"/>
              <a:t>52/4 = 13 + 4 aces = 17 / 52 right?</a:t>
            </a:r>
          </a:p>
          <a:p>
            <a:r>
              <a:rPr lang="en-US" dirty="0" smtClean="0"/>
              <a:t>Ace of Spades </a:t>
            </a:r>
            <a:r>
              <a:rPr lang="en-US" dirty="0" smtClean="0">
                <a:sym typeface="Wingdings" panose="05000000000000000000" pitchFamily="2" charset="2"/>
              </a:rPr>
              <a:t> 16/52</a:t>
            </a:r>
          </a:p>
          <a:p>
            <a:r>
              <a:rPr lang="en-US" dirty="0"/>
              <a:t>P(A or B) = P(A) + P(B) - P(A and B)</a:t>
            </a:r>
          </a:p>
        </p:txBody>
      </p:sp>
    </p:spTree>
    <p:extLst>
      <p:ext uri="{BB962C8B-B14F-4D97-AF65-F5344CB8AC3E}">
        <p14:creationId xmlns:p14="http://schemas.microsoft.com/office/powerpoint/2010/main" val="16116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5</a:t>
            </a:r>
            <a:r>
              <a:rPr lang="en-US" dirty="0" smtClean="0"/>
              <a:t>. In certain cases, AND means multiply</a:t>
            </a:r>
          </a:p>
          <a:p>
            <a:r>
              <a:rPr lang="en-US" dirty="0" smtClean="0"/>
              <a:t>Got an AND problem?</a:t>
            </a:r>
          </a:p>
          <a:p>
            <a:r>
              <a:rPr lang="en-US" dirty="0" smtClean="0"/>
              <a:t>If they are NOT mutually exclusive (independent events)</a:t>
            </a:r>
          </a:p>
          <a:p>
            <a:r>
              <a:rPr lang="en-US" dirty="0" smtClean="0"/>
              <a:t>Multiply the individual probabilities!</a:t>
            </a:r>
          </a:p>
          <a:p>
            <a:r>
              <a:rPr lang="en-US" dirty="0" smtClean="0"/>
              <a:t>Ex: Get two 6s rolling two dice: (a six AND a six)</a:t>
            </a:r>
          </a:p>
          <a:p>
            <a:r>
              <a:rPr lang="en-US" dirty="0" smtClean="0"/>
              <a:t>1/6 * 1/6 = 1/36 = ~3%</a:t>
            </a:r>
          </a:p>
          <a:p>
            <a:r>
              <a:rPr lang="en-US" dirty="0" smtClean="0"/>
              <a:t>Ex: Get 5 heads out of 5 coin flips:</a:t>
            </a:r>
          </a:p>
          <a:p>
            <a:r>
              <a:rPr lang="en-US" dirty="0" smtClean="0"/>
              <a:t>(½)^5 = 0.03 = 3%</a:t>
            </a:r>
          </a:p>
          <a:p>
            <a:r>
              <a:rPr lang="en-US" dirty="0" smtClean="0"/>
              <a:t>Ex: Rolling a 2 and flipping a head:</a:t>
            </a:r>
          </a:p>
          <a:p>
            <a:r>
              <a:rPr lang="en-US" dirty="0" smtClean="0"/>
              <a:t>1/6 * 1/2 = 1/12 = 0.0833 = 8.3%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5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868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6. One minus “Does” = “Doesn’t”</a:t>
            </a:r>
          </a:p>
          <a:p>
            <a:pPr marL="0" indent="0">
              <a:buNone/>
            </a:pPr>
            <a:r>
              <a:rPr lang="en-US" dirty="0" smtClean="0"/>
              <a:t>P(not E) = 1 – P(E)</a:t>
            </a:r>
          </a:p>
          <a:p>
            <a:r>
              <a:rPr lang="en-US" dirty="0" smtClean="0"/>
              <a:t>Sometimes it’s easier to calculate chance of something not happening</a:t>
            </a:r>
          </a:p>
          <a:p>
            <a:r>
              <a:rPr lang="en-US" dirty="0" smtClean="0"/>
              <a:t>Probability of Not rolling a 6?</a:t>
            </a:r>
          </a:p>
          <a:p>
            <a:r>
              <a:rPr lang="en-US" dirty="0" smtClean="0"/>
              <a:t>6/6 – 1/6 = 5/6</a:t>
            </a:r>
          </a:p>
          <a:p>
            <a:r>
              <a:rPr lang="en-US" dirty="0" smtClean="0"/>
              <a:t>Not rolling a 6 AND not rolling a 6 AND … 5 times</a:t>
            </a:r>
          </a:p>
          <a:p>
            <a:r>
              <a:rPr lang="en-US" dirty="0" smtClean="0"/>
              <a:t>(5/6)^5 = 0.4018</a:t>
            </a:r>
          </a:p>
          <a:p>
            <a:r>
              <a:rPr lang="en-US" dirty="0" smtClean="0"/>
              <a:t>1 – 0.4018 = 0.598 = ~60%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0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Probabilities of our Game?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Partner A: Will roll 1 die 5 times: Trying for a 6</a:t>
            </a:r>
          </a:p>
          <a:p>
            <a:pPr marL="457200" lvl="1" indent="0">
              <a:buNone/>
            </a:pPr>
            <a:r>
              <a:rPr lang="en-US" dirty="0" smtClean="0"/>
              <a:t>~60%</a:t>
            </a:r>
          </a:p>
          <a:p>
            <a:r>
              <a:rPr lang="en-US" dirty="0" smtClean="0"/>
              <a:t>Partner B: Will roll 2 dice 5 times: Trying for a 7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27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Probabilities of our Game?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Partner B: Will roll 2 dice 5 times: Try for a 7</a:t>
            </a:r>
          </a:p>
          <a:p>
            <a:r>
              <a:rPr lang="en-US" dirty="0" smtClean="0"/>
              <a:t>Not roll a 7? </a:t>
            </a:r>
            <a:endParaRPr lang="en-US" dirty="0"/>
          </a:p>
          <a:p>
            <a:r>
              <a:rPr lang="en-US" dirty="0" smtClean="0"/>
              <a:t>How many ways to roll a 7?</a:t>
            </a:r>
          </a:p>
          <a:p>
            <a:r>
              <a:rPr lang="en-US" dirty="0" smtClean="0"/>
              <a:t>3? But either die could be either number</a:t>
            </a:r>
          </a:p>
          <a:p>
            <a:r>
              <a:rPr lang="en-US" dirty="0" smtClean="0"/>
              <a:t>6 out of 36</a:t>
            </a:r>
          </a:p>
          <a:p>
            <a:r>
              <a:rPr lang="en-US" dirty="0" smtClean="0"/>
              <a:t>(resist urge to simplify fraction)</a:t>
            </a:r>
          </a:p>
          <a:p>
            <a:r>
              <a:rPr lang="en-US" dirty="0" smtClean="0"/>
              <a:t>Not roll a 7 = 30/36</a:t>
            </a:r>
          </a:p>
          <a:p>
            <a:r>
              <a:rPr lang="en-US" dirty="0" smtClean="0"/>
              <a:t>Not roll a 7 five times = (30/36)^5 = 0.4018</a:t>
            </a:r>
          </a:p>
          <a:p>
            <a:r>
              <a:rPr lang="en-US" dirty="0" smtClean="0"/>
              <a:t>1 – 0.4018 = 0.598 = ~60%</a:t>
            </a:r>
          </a:p>
        </p:txBody>
      </p:sp>
    </p:spTree>
    <p:extLst>
      <p:ext uri="{BB962C8B-B14F-4D97-AF65-F5344CB8AC3E}">
        <p14:creationId xmlns:p14="http://schemas.microsoft.com/office/powerpoint/2010/main" val="95209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Probabilities of our Game?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Partner A: Will roll 1 die 5 times: Trying for a 6</a:t>
            </a:r>
          </a:p>
          <a:p>
            <a:pPr marL="457200" lvl="1" indent="0">
              <a:buNone/>
            </a:pPr>
            <a:r>
              <a:rPr lang="en-US" dirty="0" smtClean="0"/>
              <a:t>~60%</a:t>
            </a:r>
          </a:p>
          <a:p>
            <a:r>
              <a:rPr lang="en-US" dirty="0" smtClean="0"/>
              <a:t>Partner B: Will roll 2 dice 5 times: Trying for a 7</a:t>
            </a:r>
          </a:p>
          <a:p>
            <a:pPr marL="457200" lvl="1" indent="0">
              <a:buNone/>
            </a:pPr>
            <a:r>
              <a:rPr lang="en-US" dirty="0" smtClean="0"/>
              <a:t>~60%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They’re the same! Ha!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5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Expected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What are outcomes worth in your game?</a:t>
            </a:r>
          </a:p>
          <a:p>
            <a:r>
              <a:rPr lang="en-US" dirty="0" smtClean="0"/>
              <a:t>The value of an action, positive or negative</a:t>
            </a:r>
          </a:p>
          <a:p>
            <a:r>
              <a:rPr lang="en-US" dirty="0" smtClean="0"/>
              <a:t>Rule: Land on a green space, roll a six sided die, get that much power:</a:t>
            </a:r>
          </a:p>
          <a:p>
            <a:r>
              <a:rPr lang="en-US" dirty="0" smtClean="0"/>
              <a:t>1+2+3+4+5+6 = 21 / 6 = 3.5 expected value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29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Expected Value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Take probability of all outcomes one by one, multiply by their values to the game, add up all those numbers. That’s expected value of that action.</a:t>
            </a:r>
          </a:p>
          <a:p>
            <a:r>
              <a:rPr lang="en-US" sz="2800" dirty="0" smtClean="0"/>
              <a:t>Ex: Roll two dice: 11 = $5.  7 = $5. Anything else = -$1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626304"/>
              </p:ext>
            </p:extLst>
          </p:nvPr>
        </p:nvGraphicFramePr>
        <p:xfrm>
          <a:off x="685800" y="4267200"/>
          <a:ext cx="762000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  <a:gridCol w="2540000"/>
              </a:tblGrid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Chance x Outcome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2/36 x $5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$0.28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6/36 x $5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$0.83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Everything else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28/36 x -$1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-$0.78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Expected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$0.33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094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Skill vs. Chance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Skill (physical, mental, social) in games can improve over time</a:t>
            </a:r>
          </a:p>
          <a:p>
            <a:r>
              <a:rPr lang="en-US" dirty="0" smtClean="0"/>
              <a:t>Chance, or probability, remains constant</a:t>
            </a:r>
          </a:p>
          <a:p>
            <a:r>
              <a:rPr lang="en-US" dirty="0" smtClean="0"/>
              <a:t>It adds surprises which normally equals fun </a:t>
            </a:r>
          </a:p>
          <a:p>
            <a:r>
              <a:rPr lang="en-US" dirty="0" smtClean="0"/>
              <a:t>Treat it as a spice though, too much and you’ll over power your game to its detriment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41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Uses of Chance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Movement</a:t>
            </a:r>
          </a:p>
          <a:p>
            <a:r>
              <a:rPr lang="en-US" dirty="0" smtClean="0"/>
              <a:t>Attack &amp; Defense</a:t>
            </a:r>
          </a:p>
          <a:p>
            <a:r>
              <a:rPr lang="en-US" dirty="0" smtClean="0"/>
              <a:t>Weighted Chance could be your AI</a:t>
            </a:r>
          </a:p>
          <a:p>
            <a:pPr marL="0" indent="0">
              <a:buNone/>
            </a:pPr>
            <a:r>
              <a:rPr lang="en-US" dirty="0" smtClean="0"/>
              <a:t>	Higher chance of shot hitting you in FPS 	means players think your bots are smarter</a:t>
            </a:r>
          </a:p>
          <a:p>
            <a:r>
              <a:rPr lang="en-US" dirty="0" smtClean="0"/>
              <a:t>Loot Drops – Rarer things are more awesome!</a:t>
            </a:r>
          </a:p>
          <a:p>
            <a:r>
              <a:rPr lang="en-US" dirty="0" smtClean="0"/>
              <a:t>Remember - It’s the spice!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58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Emotion of Chance</a:t>
            </a:r>
            <a:br>
              <a:rPr lang="en-US" dirty="0" smtClean="0"/>
            </a:br>
            <a:r>
              <a:rPr lang="en-US" dirty="0" smtClean="0"/>
              <a:t>Pre Luck vs Post Luck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Post Luck:</a:t>
            </a:r>
          </a:p>
          <a:p>
            <a:pPr marL="457200" lvl="1" indent="0">
              <a:buNone/>
            </a:pPr>
            <a:r>
              <a:rPr lang="en-US" dirty="0" smtClean="0"/>
              <a:t>Good roll? I’m awesome at this game!</a:t>
            </a:r>
          </a:p>
          <a:p>
            <a:pPr marL="457200" lvl="1" indent="0">
              <a:buNone/>
            </a:pPr>
            <a:r>
              <a:rPr lang="en-US" dirty="0" smtClean="0"/>
              <a:t>Bad roll? The game or fate is against you. Boo!</a:t>
            </a:r>
          </a:p>
          <a:p>
            <a:r>
              <a:rPr lang="en-US" dirty="0" smtClean="0"/>
              <a:t>Pre Luck:</a:t>
            </a:r>
          </a:p>
          <a:p>
            <a:pPr marL="457200" lvl="1" indent="0">
              <a:buNone/>
            </a:pPr>
            <a:r>
              <a:rPr lang="en-US" dirty="0" smtClean="0"/>
              <a:t>Good roll? Capitalize on it! I’m awesome at this game!</a:t>
            </a:r>
          </a:p>
          <a:p>
            <a:pPr marL="457200" lvl="1" indent="0">
              <a:buNone/>
            </a:pPr>
            <a:r>
              <a:rPr lang="en-US" dirty="0" smtClean="0"/>
              <a:t>Bad roll? Make the best of it. I’m smart!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88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Weighted Chance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276600"/>
            <a:ext cx="8534400" cy="3352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Formula D Dice</a:t>
            </a:r>
          </a:p>
          <a:p>
            <a:r>
              <a:rPr lang="en-US" dirty="0" smtClean="0"/>
              <a:t>Different gears = different dice</a:t>
            </a:r>
          </a:p>
          <a:p>
            <a:r>
              <a:rPr lang="en-US" dirty="0"/>
              <a:t>d4 - 1st gear </a:t>
            </a:r>
            <a:r>
              <a:rPr lang="en-US" dirty="0" smtClean="0"/>
              <a:t>1,1,2,2</a:t>
            </a:r>
            <a:endParaRPr lang="en-US" dirty="0"/>
          </a:p>
          <a:p>
            <a:r>
              <a:rPr lang="en-US" dirty="0" smtClean="0"/>
              <a:t>d6 </a:t>
            </a:r>
            <a:r>
              <a:rPr lang="en-US" dirty="0"/>
              <a:t>- 2nd gear </a:t>
            </a:r>
            <a:r>
              <a:rPr lang="en-US" dirty="0" smtClean="0"/>
              <a:t>2,3,3,4,4,4</a:t>
            </a:r>
            <a:endParaRPr lang="en-US" dirty="0"/>
          </a:p>
          <a:p>
            <a:r>
              <a:rPr lang="en-US" dirty="0" smtClean="0"/>
              <a:t>d8 </a:t>
            </a:r>
            <a:r>
              <a:rPr lang="en-US" dirty="0"/>
              <a:t>- 3rd gear </a:t>
            </a:r>
            <a:r>
              <a:rPr lang="en-US" dirty="0" smtClean="0"/>
              <a:t>4,5,6,6,7,7,8,8</a:t>
            </a:r>
            <a:endParaRPr lang="en-US" dirty="0"/>
          </a:p>
          <a:p>
            <a:r>
              <a:rPr lang="en-US" dirty="0" smtClean="0"/>
              <a:t>d12 </a:t>
            </a:r>
            <a:r>
              <a:rPr lang="en-US" dirty="0"/>
              <a:t>- 4th gear the numbers 7 through 12 </a:t>
            </a:r>
            <a:r>
              <a:rPr lang="en-US" dirty="0" smtClean="0"/>
              <a:t>twice</a:t>
            </a:r>
            <a:endParaRPr lang="en-US" dirty="0"/>
          </a:p>
          <a:p>
            <a:r>
              <a:rPr lang="en-US" dirty="0" smtClean="0"/>
              <a:t>d20 </a:t>
            </a:r>
            <a:r>
              <a:rPr lang="en-US" dirty="0"/>
              <a:t>- 5th gear the numbers 11 through 20 </a:t>
            </a:r>
            <a:r>
              <a:rPr lang="en-US" dirty="0" smtClean="0"/>
              <a:t>twice</a:t>
            </a:r>
            <a:endParaRPr lang="en-US" dirty="0"/>
          </a:p>
          <a:p>
            <a:r>
              <a:rPr lang="en-US" dirty="0" smtClean="0"/>
              <a:t>d30 </a:t>
            </a:r>
            <a:r>
              <a:rPr lang="en-US" dirty="0"/>
              <a:t>- 6th gear the numbers 21 through 30 three times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http://www.faraos.dk/Content/photos/Br%C3%A6tspil/3558380006015_1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596677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5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Underestimate the Fun!</a:t>
            </a:r>
            <a:endParaRPr lang="en-US" dirty="0"/>
          </a:p>
        </p:txBody>
      </p:sp>
      <p:pic>
        <p:nvPicPr>
          <p:cNvPr id="3074" name="Picture 2" descr="http://a1.mzstatic.com/us/r30/Purple/v4/ba/4c/91/ba4c9133-c9b6-afdd-545e-5be6a50b52b3/screen320x48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69473"/>
            <a:ext cx="304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ages.funagain.com/cover/huge/056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09" y="1669473"/>
            <a:ext cx="3962400" cy="45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60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Sneaky Chance:</a:t>
            </a:r>
            <a:br>
              <a:rPr lang="en-US" dirty="0" smtClean="0"/>
            </a:br>
            <a:r>
              <a:rPr lang="en-US" dirty="0" smtClean="0"/>
              <a:t>P-BOP Actions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4800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Probability - Based On Player Actions</a:t>
            </a:r>
          </a:p>
          <a:p>
            <a:r>
              <a:rPr lang="en-US" dirty="0" smtClean="0"/>
              <a:t>You can, under the hood, massage probability, but your players may notice and resent you.</a:t>
            </a:r>
          </a:p>
        </p:txBody>
      </p:sp>
      <p:pic>
        <p:nvPicPr>
          <p:cNvPr id="1026" name="Picture 2" descr="C:\Users\Admin\Downloads\cand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461655"/>
            <a:ext cx="2942465" cy="522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55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Excel to get Number of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438400"/>
            <a:ext cx="8610600" cy="4419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What the what?!?</a:t>
            </a:r>
          </a:p>
          <a:p>
            <a:r>
              <a:rPr lang="en-US" dirty="0" smtClean="0"/>
              <a:t>Combination is the </a:t>
            </a:r>
            <a:r>
              <a:rPr lang="en-US" dirty="0"/>
              <a:t>number of combinations for a given number of items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Factorial : 4! = 4x3x2x1</a:t>
            </a:r>
          </a:p>
          <a:p>
            <a:r>
              <a:rPr lang="en-US" dirty="0" smtClean="0"/>
              <a:t>Number of combinations of getting k tails in n coin tosses</a:t>
            </a:r>
          </a:p>
          <a:p>
            <a:r>
              <a:rPr lang="en-US" dirty="0" smtClean="0"/>
              <a:t>Excel to the rescue: COMBIN(</a:t>
            </a:r>
            <a:r>
              <a:rPr lang="en-US" dirty="0" err="1" smtClean="0"/>
              <a:t>number,number_chosen</a:t>
            </a:r>
            <a:r>
              <a:rPr lang="en-US" dirty="0"/>
              <a:t>)</a:t>
            </a:r>
          </a:p>
          <a:p>
            <a:r>
              <a:rPr lang="en-US" dirty="0" smtClean="0"/>
              <a:t>Number is </a:t>
            </a:r>
            <a:r>
              <a:rPr lang="en-US" dirty="0"/>
              <a:t>the number of items.</a:t>
            </a:r>
          </a:p>
          <a:p>
            <a:r>
              <a:rPr lang="en-US" dirty="0" err="1" smtClean="0"/>
              <a:t>Number_chosen</a:t>
            </a:r>
            <a:r>
              <a:rPr lang="en-US" dirty="0" smtClean="0"/>
              <a:t> is </a:t>
            </a:r>
            <a:r>
              <a:rPr lang="en-US" dirty="0"/>
              <a:t>the number of items in </a:t>
            </a:r>
            <a:r>
              <a:rPr lang="en-US" dirty="0" smtClean="0"/>
              <a:t>each combination.</a:t>
            </a:r>
          </a:p>
          <a:p>
            <a:r>
              <a:rPr lang="en-US" dirty="0" smtClean="0"/>
              <a:t>Ex: 3 tails out of four tosses?</a:t>
            </a:r>
          </a:p>
          <a:p>
            <a:r>
              <a:rPr lang="en-US" dirty="0" smtClean="0"/>
              <a:t>COMBIN(4,3) = 4</a:t>
            </a:r>
          </a:p>
          <a:p>
            <a:r>
              <a:rPr lang="en-US" dirty="0" smtClean="0"/>
              <a:t>2^4 = 16</a:t>
            </a:r>
          </a:p>
          <a:p>
            <a:r>
              <a:rPr lang="en-US" dirty="0" smtClean="0"/>
              <a:t>4/16 = ¼ = 25%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 descr="Eq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631" y="1371600"/>
            <a:ext cx="3107169" cy="89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03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Monte Carlo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Simulate it with computer</a:t>
            </a:r>
            <a:r>
              <a:rPr lang="en-US" dirty="0" smtClean="0"/>
              <a:t>!</a:t>
            </a:r>
          </a:p>
          <a:p>
            <a:r>
              <a:rPr lang="en-US" dirty="0" smtClean="0"/>
              <a:t>Or ask someone you know to simulate it : )</a:t>
            </a:r>
          </a:p>
          <a:p>
            <a:r>
              <a:rPr lang="en-US" dirty="0" smtClean="0"/>
              <a:t>Python, </a:t>
            </a:r>
            <a:r>
              <a:rPr lang="en-US" dirty="0" err="1" smtClean="0"/>
              <a:t>php</a:t>
            </a:r>
            <a:r>
              <a:rPr lang="en-US" dirty="0" smtClean="0"/>
              <a:t>, c# are all good choices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Birthday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Look it up : )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en.wikipedia.org/wiki/Birthday_problem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2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Thanks for listening!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3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1280</Words>
  <Application>Microsoft Office PowerPoint</Application>
  <PresentationFormat>On-screen Show (4:3)</PresentationFormat>
  <Paragraphs>182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Who is this guy?</vt:lpstr>
      <vt:lpstr>Shawn Patton 2003 CMU ETC Grad 10 years at Schell Games</vt:lpstr>
      <vt:lpstr>Show of Hands</vt:lpstr>
      <vt:lpstr>Probability</vt:lpstr>
      <vt:lpstr>Like, the likelihood of getting hit by lightning?</vt:lpstr>
      <vt:lpstr>Split Into Pairs</vt:lpstr>
      <vt:lpstr>Show of hands: Which Partner Will Win</vt:lpstr>
      <vt:lpstr>6 of Jesse Schell’s 10 Rules of Probability (reordered &amp; renumbered by me)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Probabilities of our Game?</vt:lpstr>
      <vt:lpstr>Probabilities of our Game?</vt:lpstr>
      <vt:lpstr>Probabilities of our Game?</vt:lpstr>
      <vt:lpstr>Expected Value</vt:lpstr>
      <vt:lpstr>Expected Value Cont.</vt:lpstr>
      <vt:lpstr>Skill vs. Chance</vt:lpstr>
      <vt:lpstr>Uses of Chance</vt:lpstr>
      <vt:lpstr>Emotion of Chance Pre Luck vs Post Luck</vt:lpstr>
      <vt:lpstr>Weighted Chance</vt:lpstr>
      <vt:lpstr>Don’t Underestimate the Fun!</vt:lpstr>
      <vt:lpstr>Sneaky Chance: P-BOP Actions </vt:lpstr>
      <vt:lpstr>Excel to get Number of Combinations</vt:lpstr>
      <vt:lpstr>Monte Carlo Method</vt:lpstr>
      <vt:lpstr>Birthday Problem</vt:lpstr>
      <vt:lpstr>Thanks for listening!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this guy?</dc:title>
  <dc:creator>Admin</dc:creator>
  <cp:lastModifiedBy>Admin</cp:lastModifiedBy>
  <cp:revision>26</cp:revision>
  <dcterms:created xsi:type="dcterms:W3CDTF">2014-09-11T04:47:12Z</dcterms:created>
  <dcterms:modified xsi:type="dcterms:W3CDTF">2014-09-12T19:51:24Z</dcterms:modified>
</cp:coreProperties>
</file>