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536" y="-54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149706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0" y="2914648"/>
            <a:ext cx="9144000" cy="2228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cxnSp>
        <p:nvCxnSpPr>
          <p:cNvPr id="10" name="Shape 10"/>
          <p:cNvCxnSpPr/>
          <p:nvPr/>
        </p:nvCxnSpPr>
        <p:spPr>
          <a:xfrm>
            <a:off x="0" y="2914649"/>
            <a:ext cx="9144000" cy="0"/>
          </a:xfrm>
          <a:prstGeom prst="straightConnector1">
            <a:avLst/>
          </a:prstGeom>
          <a:noFill/>
          <a:ln w="2857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1618313"/>
            <a:ext cx="7772400" cy="12380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defRPr sz="4800"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defRPr sz="4800">
                <a:solidFill>
                  <a:schemeClr val="dk2"/>
                </a:solidFill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defRPr sz="4800">
                <a:solidFill>
                  <a:schemeClr val="dk2"/>
                </a:solidFill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defRPr sz="4800">
                <a:solidFill>
                  <a:schemeClr val="dk2"/>
                </a:solidFill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defRPr sz="4800">
                <a:solidFill>
                  <a:schemeClr val="dk2"/>
                </a:solidFill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defRPr sz="4800">
                <a:solidFill>
                  <a:schemeClr val="dk2"/>
                </a:solidFill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defRPr sz="4800">
                <a:solidFill>
                  <a:schemeClr val="dk2"/>
                </a:solidFill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defRPr sz="4800">
                <a:solidFill>
                  <a:schemeClr val="dk2"/>
                </a:solidFill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defRPr sz="4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2964777"/>
            <a:ext cx="7772400" cy="944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chemeClr val="lt2"/>
              </a:buClr>
              <a:buSzPct val="100000"/>
              <a:buNone/>
              <a:defRPr sz="3600">
                <a:solidFill>
                  <a:schemeClr val="lt2"/>
                </a:solidFill>
              </a:defRPr>
            </a:lvl1pPr>
            <a:lvl2pPr>
              <a:spcBef>
                <a:spcPts val="0"/>
              </a:spcBef>
              <a:buClr>
                <a:schemeClr val="lt2"/>
              </a:buClr>
              <a:buSzPct val="100000"/>
              <a:buNone/>
              <a:defRPr sz="3600">
                <a:solidFill>
                  <a:schemeClr val="lt2"/>
                </a:solidFill>
              </a:defRPr>
            </a:lvl2pPr>
            <a:lvl3pPr>
              <a:spcBef>
                <a:spcPts val="0"/>
              </a:spcBef>
              <a:buClr>
                <a:schemeClr val="lt2"/>
              </a:buClr>
              <a:buSzPct val="100000"/>
              <a:buNone/>
              <a:defRPr sz="3600">
                <a:solidFill>
                  <a:schemeClr val="lt2"/>
                </a:solidFill>
              </a:defRPr>
            </a:lvl3pPr>
            <a:lvl4pPr>
              <a:spcBef>
                <a:spcPts val="0"/>
              </a:spcBef>
              <a:buClr>
                <a:schemeClr val="lt2"/>
              </a:buClr>
              <a:buSzPct val="100000"/>
              <a:buNone/>
              <a:defRPr sz="3600">
                <a:solidFill>
                  <a:schemeClr val="lt2"/>
                </a:solidFill>
              </a:defRPr>
            </a:lvl4pPr>
            <a:lvl5pPr>
              <a:spcBef>
                <a:spcPts val="0"/>
              </a:spcBef>
              <a:buClr>
                <a:schemeClr val="lt2"/>
              </a:buClr>
              <a:buSzPct val="100000"/>
              <a:buNone/>
              <a:defRPr sz="3600">
                <a:solidFill>
                  <a:schemeClr val="lt2"/>
                </a:solidFill>
              </a:defRPr>
            </a:lvl5pPr>
            <a:lvl6pPr>
              <a:spcBef>
                <a:spcPts val="0"/>
              </a:spcBef>
              <a:buClr>
                <a:schemeClr val="lt2"/>
              </a:buClr>
              <a:buSzPct val="100000"/>
              <a:buNone/>
              <a:defRPr sz="3600">
                <a:solidFill>
                  <a:schemeClr val="lt2"/>
                </a:solidFill>
              </a:defRPr>
            </a:lvl6pPr>
            <a:lvl7pPr>
              <a:spcBef>
                <a:spcPts val="0"/>
              </a:spcBef>
              <a:buClr>
                <a:schemeClr val="lt2"/>
              </a:buClr>
              <a:buSzPct val="100000"/>
              <a:buNone/>
              <a:defRPr sz="3600">
                <a:solidFill>
                  <a:schemeClr val="lt2"/>
                </a:solidFill>
              </a:defRPr>
            </a:lvl7pPr>
            <a:lvl8pPr>
              <a:spcBef>
                <a:spcPts val="0"/>
              </a:spcBef>
              <a:buClr>
                <a:schemeClr val="lt2"/>
              </a:buClr>
              <a:buSzPct val="100000"/>
              <a:buNone/>
              <a:defRPr sz="3600">
                <a:solidFill>
                  <a:schemeClr val="lt2"/>
                </a:solidFill>
              </a:defRPr>
            </a:lvl8pPr>
            <a:lvl9pPr>
              <a:spcBef>
                <a:spcPts val="0"/>
              </a:spcBef>
              <a:buClr>
                <a:schemeClr val="lt2"/>
              </a:buClr>
              <a:buSzPct val="100000"/>
              <a:buNone/>
              <a:defRPr sz="3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0" y="0"/>
            <a:ext cx="9144000" cy="1127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cxnSp>
        <p:nvCxnSpPr>
          <p:cNvPr id="16" name="Shape 16"/>
          <p:cNvCxnSpPr/>
          <p:nvPr/>
        </p:nvCxnSpPr>
        <p:spPr>
          <a:xfrm>
            <a:off x="0" y="1127679"/>
            <a:ext cx="9144000" cy="0"/>
          </a:xfrm>
          <a:prstGeom prst="straightConnector1">
            <a:avLst/>
          </a:prstGeom>
          <a:noFill/>
          <a:ln w="2857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0" y="0"/>
            <a:ext cx="9144000" cy="1127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cxnSp>
        <p:nvCxnSpPr>
          <p:cNvPr id="22" name="Shape 22"/>
          <p:cNvCxnSpPr/>
          <p:nvPr/>
        </p:nvCxnSpPr>
        <p:spPr>
          <a:xfrm>
            <a:off x="0" y="1127679"/>
            <a:ext cx="9144000" cy="0"/>
          </a:xfrm>
          <a:prstGeom prst="straightConnector1">
            <a:avLst/>
          </a:prstGeom>
          <a:noFill/>
          <a:ln w="2857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/>
        </p:nvSpPr>
        <p:spPr>
          <a:xfrm>
            <a:off x="0" y="0"/>
            <a:ext cx="9144000" cy="1127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cxnSp>
        <p:nvCxnSpPr>
          <p:cNvPr id="29" name="Shape 29"/>
          <p:cNvCxnSpPr/>
          <p:nvPr/>
        </p:nvCxnSpPr>
        <p:spPr>
          <a:xfrm>
            <a:off x="0" y="1127679"/>
            <a:ext cx="9144000" cy="0"/>
          </a:xfrm>
          <a:prstGeom prst="straightConnector1">
            <a:avLst/>
          </a:prstGeom>
          <a:noFill/>
          <a:ln w="2857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0" y="4225081"/>
            <a:ext cx="9144000" cy="918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cxnSp>
        <p:nvCxnSpPr>
          <p:cNvPr id="34" name="Shape 34"/>
          <p:cNvCxnSpPr/>
          <p:nvPr/>
        </p:nvCxnSpPr>
        <p:spPr>
          <a:xfrm>
            <a:off x="0" y="4225081"/>
            <a:ext cx="9144000" cy="0"/>
          </a:xfrm>
          <a:prstGeom prst="straightConnector1">
            <a:avLst/>
          </a:prstGeom>
          <a:noFill/>
          <a:ln w="2857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2"/>
              </a:buClr>
              <a:buSzPct val="100000"/>
              <a:buFont typeface="Trebuchet MS"/>
              <a:defRPr sz="3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480"/>
              </a:spcBef>
              <a:buClr>
                <a:schemeClr val="dk2"/>
              </a:buClr>
              <a:buSzPct val="100000"/>
              <a:buFont typeface="Trebuchet MS"/>
              <a:defRPr sz="2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480"/>
              </a:spcBef>
              <a:buClr>
                <a:schemeClr val="dk2"/>
              </a:buClr>
              <a:buSzPct val="100000"/>
              <a:buFont typeface="Trebuchet MS"/>
              <a:defRPr sz="2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360"/>
              </a:spcBef>
              <a:buClr>
                <a:schemeClr val="dk2"/>
              </a:buClr>
              <a:buSzPct val="100000"/>
              <a:buFont typeface="Trebuchet MS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360"/>
              </a:spcBef>
              <a:buClr>
                <a:schemeClr val="dk2"/>
              </a:buClr>
              <a:buSzPct val="100000"/>
              <a:buFont typeface="Trebuchet MS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360"/>
              </a:spcBef>
              <a:buClr>
                <a:schemeClr val="dk2"/>
              </a:buClr>
              <a:buSzPct val="100000"/>
              <a:buFont typeface="Trebuchet MS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360"/>
              </a:spcBef>
              <a:buClr>
                <a:schemeClr val="dk2"/>
              </a:buClr>
              <a:buSzPct val="100000"/>
              <a:buFont typeface="Trebuchet MS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360"/>
              </a:spcBef>
              <a:buClr>
                <a:schemeClr val="dk2"/>
              </a:buClr>
              <a:buSzPct val="100000"/>
              <a:buFont typeface="Trebuchet MS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360"/>
              </a:spcBef>
              <a:buClr>
                <a:schemeClr val="dk2"/>
              </a:buClr>
              <a:buSzPct val="100000"/>
              <a:buFont typeface="Trebuchet MS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W6vgW8wc6c&amp;feature=youtu.be&amp;t=1m37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presentation/d/1pQiEJjK56SQ9LGYU_X3VFjP3SRCV2DbGWJmChiK-7Us/edit#slide=id.g9f7d7dbe_0_757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ctrTitle"/>
          </p:nvPr>
        </p:nvSpPr>
        <p:spPr>
          <a:xfrm>
            <a:off x="685800" y="1039300"/>
            <a:ext cx="7772400" cy="1704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Programming for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Game Designers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subTitle" idx="1"/>
          </p:nvPr>
        </p:nvSpPr>
        <p:spPr>
          <a:xfrm>
            <a:off x="685800" y="2840048"/>
            <a:ext cx="7772400" cy="111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Shawn Patton Guest Lecturer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1039300"/>
            <a:ext cx="7772400" cy="1704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From Zero to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Prototype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685800" y="2840050"/>
            <a:ext cx="7772400" cy="1370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or Tips from Game Jams &amp;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     Project Prototyping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Who is this guy?</a:t>
            </a:r>
          </a:p>
        </p:txBody>
      </p:sp>
      <p:pic>
        <p:nvPicPr>
          <p:cNvPr id="53" name="Shape 53"/>
          <p:cNvPicPr preferRelativeResize="0"/>
          <p:nvPr/>
        </p:nvPicPr>
        <p:blipFill rotWithShape="1">
          <a:blip r:embed="rId3">
            <a:alphaModFix/>
          </a:blip>
          <a:srcRect r="64660"/>
          <a:stretch/>
        </p:blipFill>
        <p:spPr>
          <a:xfrm>
            <a:off x="0" y="1361400"/>
            <a:ext cx="1559950" cy="1830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Shape 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7275" y="1833875"/>
            <a:ext cx="1745020" cy="8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Shape 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6900" y="1414375"/>
            <a:ext cx="2478625" cy="357334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 txBox="1"/>
          <p:nvPr/>
        </p:nvSpPr>
        <p:spPr>
          <a:xfrm>
            <a:off x="475275" y="3004000"/>
            <a:ext cx="2955000" cy="43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2 Years                              .25 Years</a:t>
            </a:r>
          </a:p>
        </p:txBody>
      </p:sp>
      <p:sp>
        <p:nvSpPr>
          <p:cNvPr id="57" name="Shape 57"/>
          <p:cNvSpPr txBox="1"/>
          <p:nvPr/>
        </p:nvSpPr>
        <p:spPr>
          <a:xfrm>
            <a:off x="6052000" y="2731425"/>
            <a:ext cx="3074999" cy="938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 b="1">
                <a:latin typeface="Calibri"/>
                <a:ea typeface="Calibri"/>
                <a:cs typeface="Calibri"/>
                <a:sym typeface="Calibri"/>
              </a:rPr>
              <a:t>11 Years</a:t>
            </a:r>
          </a:p>
          <a:p>
            <a:pPr>
              <a:spcBef>
                <a:spcPts val="0"/>
              </a:spcBef>
              <a:buNone/>
            </a:pPr>
            <a:r>
              <a:rPr lang="en" sz="2400" b="1">
                <a:latin typeface="Calibri"/>
                <a:ea typeface="Calibri"/>
                <a:cs typeface="Calibri"/>
                <a:sym typeface="Calibri"/>
              </a:rPr>
              <a:t>Senior Game Designer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Projects</a:t>
            </a:r>
          </a:p>
        </p:txBody>
      </p:sp>
      <p:pic>
        <p:nvPicPr>
          <p:cNvPr id="63" name="Shape 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5075" y="1454475"/>
            <a:ext cx="3273049" cy="9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3775" y="2648925"/>
            <a:ext cx="3353024" cy="2392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Shape 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5050" y="1302075"/>
            <a:ext cx="3095274" cy="230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Shape 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74087" y="2917975"/>
            <a:ext cx="2944299" cy="1369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Shape 67"/>
          <p:cNvPicPr preferRelativeResize="0"/>
          <p:nvPr/>
        </p:nvPicPr>
        <p:blipFill rotWithShape="1">
          <a:blip r:embed="rId7">
            <a:alphaModFix/>
          </a:blip>
          <a:srcRect b="1107"/>
          <a:stretch/>
        </p:blipFill>
        <p:spPr>
          <a:xfrm>
            <a:off x="152425" y="1382600"/>
            <a:ext cx="2710974" cy="10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Shape 6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38425" y="3848775"/>
            <a:ext cx="1036750" cy="103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Global Game Jams</a:t>
            </a:r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975" y="1297750"/>
            <a:ext cx="3018523" cy="15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Shape 75"/>
          <p:cNvSpPr txBox="1"/>
          <p:nvPr/>
        </p:nvSpPr>
        <p:spPr>
          <a:xfrm>
            <a:off x="1097050" y="2848850"/>
            <a:ext cx="943799" cy="29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2009</a:t>
            </a:r>
          </a:p>
        </p:txBody>
      </p:sp>
      <p:pic>
        <p:nvPicPr>
          <p:cNvPr id="76" name="Shape 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1200" y="1223525"/>
            <a:ext cx="2644774" cy="162532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Shape 77"/>
          <p:cNvSpPr txBox="1"/>
          <p:nvPr/>
        </p:nvSpPr>
        <p:spPr>
          <a:xfrm>
            <a:off x="3686675" y="1339000"/>
            <a:ext cx="1102799" cy="976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b="1">
                <a:latin typeface="Consolas"/>
                <a:ea typeface="Consolas"/>
                <a:cs typeface="Consolas"/>
                <a:sym typeface="Consolas"/>
              </a:rPr>
              <a:t>Ship</a:t>
            </a:r>
          </a:p>
          <a:p>
            <a:pPr rtl="0">
              <a:spcBef>
                <a:spcPts val="0"/>
              </a:spcBef>
              <a:buNone/>
            </a:pPr>
            <a:r>
              <a:rPr lang="en" b="1">
                <a:latin typeface="Consolas"/>
                <a:ea typeface="Consolas"/>
                <a:cs typeface="Consolas"/>
                <a:sym typeface="Consolas"/>
              </a:rPr>
              <a:t>Sweepers</a:t>
            </a:r>
          </a:p>
          <a:p>
            <a:pPr rtl="0">
              <a:spcBef>
                <a:spcPts val="0"/>
              </a:spcBef>
              <a:buNone/>
            </a:pPr>
            <a:r>
              <a:rPr lang="en" b="1">
                <a:latin typeface="Consolas"/>
                <a:ea typeface="Consolas"/>
                <a:cs typeface="Consolas"/>
                <a:sym typeface="Consolas"/>
              </a:rPr>
              <a:t>of</a:t>
            </a:r>
          </a:p>
          <a:p>
            <a:pPr>
              <a:spcBef>
                <a:spcPts val="0"/>
              </a:spcBef>
              <a:buNone/>
            </a:pPr>
            <a:r>
              <a:rPr lang="en" b="1">
                <a:latin typeface="Consolas"/>
                <a:ea typeface="Consolas"/>
                <a:cs typeface="Consolas"/>
                <a:sym typeface="Consolas"/>
              </a:rPr>
              <a:t>Spain</a:t>
            </a:r>
          </a:p>
        </p:txBody>
      </p:sp>
      <p:sp>
        <p:nvSpPr>
          <p:cNvPr id="78" name="Shape 78"/>
          <p:cNvSpPr txBox="1"/>
          <p:nvPr/>
        </p:nvSpPr>
        <p:spPr>
          <a:xfrm>
            <a:off x="4221250" y="2848850"/>
            <a:ext cx="943799" cy="29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2010</a:t>
            </a:r>
          </a:p>
        </p:txBody>
      </p:sp>
      <p:pic>
        <p:nvPicPr>
          <p:cNvPr id="79" name="Shape 79"/>
          <p:cNvPicPr preferRelativeResize="0"/>
          <p:nvPr/>
        </p:nvPicPr>
        <p:blipFill rotWithShape="1">
          <a:blip r:embed="rId5">
            <a:alphaModFix/>
          </a:blip>
          <a:srcRect l="17027" r="16016"/>
          <a:stretch/>
        </p:blipFill>
        <p:spPr>
          <a:xfrm>
            <a:off x="6387050" y="1223525"/>
            <a:ext cx="2452150" cy="15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Shape 80"/>
          <p:cNvSpPr txBox="1"/>
          <p:nvPr/>
        </p:nvSpPr>
        <p:spPr>
          <a:xfrm>
            <a:off x="7193050" y="2772650"/>
            <a:ext cx="943799" cy="29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2011</a:t>
            </a:r>
          </a:p>
        </p:txBody>
      </p:sp>
      <p:pic>
        <p:nvPicPr>
          <p:cNvPr id="81" name="Shape 81"/>
          <p:cNvPicPr preferRelativeResize="0"/>
          <p:nvPr/>
        </p:nvPicPr>
        <p:blipFill rotWithShape="1">
          <a:blip r:embed="rId6">
            <a:alphaModFix/>
          </a:blip>
          <a:srcRect b="13778"/>
          <a:stretch/>
        </p:blipFill>
        <p:spPr>
          <a:xfrm>
            <a:off x="377850" y="3210250"/>
            <a:ext cx="2382200" cy="154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 txBox="1"/>
          <p:nvPr/>
        </p:nvSpPr>
        <p:spPr>
          <a:xfrm>
            <a:off x="1097050" y="4753850"/>
            <a:ext cx="943799" cy="29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2012</a:t>
            </a:r>
          </a:p>
        </p:txBody>
      </p:sp>
      <p:pic>
        <p:nvPicPr>
          <p:cNvPr id="83" name="Shape 8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51200" y="3139250"/>
            <a:ext cx="2644774" cy="1566026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Shape 84"/>
          <p:cNvSpPr txBox="1"/>
          <p:nvPr/>
        </p:nvSpPr>
        <p:spPr>
          <a:xfrm>
            <a:off x="4221250" y="4753850"/>
            <a:ext cx="943799" cy="29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2013</a:t>
            </a:r>
          </a:p>
        </p:txBody>
      </p:sp>
      <p:pic>
        <p:nvPicPr>
          <p:cNvPr id="85" name="Shape 8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87050" y="3126700"/>
            <a:ext cx="2452150" cy="16253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Shape 86"/>
          <p:cNvSpPr txBox="1"/>
          <p:nvPr/>
        </p:nvSpPr>
        <p:spPr>
          <a:xfrm>
            <a:off x="7269250" y="4753850"/>
            <a:ext cx="943799" cy="29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2014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Global Game Jams</a:t>
            </a:r>
          </a:p>
        </p:txBody>
      </p:sp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8150" y="1339950"/>
            <a:ext cx="5807701" cy="33082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Shape 93"/>
          <p:cNvSpPr txBox="1"/>
          <p:nvPr/>
        </p:nvSpPr>
        <p:spPr>
          <a:xfrm>
            <a:off x="4145050" y="4677650"/>
            <a:ext cx="943799" cy="29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2015</a:t>
            </a:r>
          </a:p>
        </p:txBody>
      </p:sp>
      <p:sp>
        <p:nvSpPr>
          <p:cNvPr id="94" name="Shape 94"/>
          <p:cNvSpPr txBox="1"/>
          <p:nvPr/>
        </p:nvSpPr>
        <p:spPr>
          <a:xfrm rot="132239">
            <a:off x="3750262" y="2086053"/>
            <a:ext cx="943898" cy="6679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 b="1">
                <a:solidFill>
                  <a:srgbClr val="FFD966"/>
                </a:solidFill>
                <a:latin typeface="Consolas"/>
                <a:ea typeface="Consolas"/>
                <a:cs typeface="Consolas"/>
                <a:sym typeface="Consolas"/>
              </a:rPr>
              <a:t>The</a:t>
            </a:r>
          </a:p>
          <a:p>
            <a:pPr algn="ctr">
              <a:spcBef>
                <a:spcPts val="0"/>
              </a:spcBef>
              <a:buNone/>
            </a:pPr>
            <a:r>
              <a:rPr lang="en" b="1">
                <a:solidFill>
                  <a:srgbClr val="FFD966"/>
                </a:solidFill>
                <a:latin typeface="Consolas"/>
                <a:ea typeface="Consolas"/>
                <a:cs typeface="Consolas"/>
                <a:sym typeface="Consolas"/>
              </a:rPr>
              <a:t>Machine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Get to the Core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Try to identify the core of your game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What is fun or unique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How will I explain your game to others</a:t>
            </a:r>
          </a:p>
          <a:p>
            <a:pPr marL="457200" lvl="0" indent="-4191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Goal of prototype is to help you find that quickly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Methods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Paper prototypes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Parallel prototyping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One sheets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Constraints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Quick and dirty rule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and Dirty Rule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76600" y="1428750"/>
            <a:ext cx="1905000" cy="9144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Is it quick &amp; dirty?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172200" y="2800350"/>
            <a:ext cx="1981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Do it</a:t>
            </a:r>
          </a:p>
          <a:p>
            <a:pPr algn="ctr"/>
            <a:r>
              <a:rPr lang="en-US" sz="1600" b="1" dirty="0" smtClean="0"/>
              <a:t>(maybe)</a:t>
            </a:r>
            <a:endParaRPr lang="en-US" sz="1600" b="1" dirty="0"/>
          </a:p>
        </p:txBody>
      </p:sp>
      <p:sp>
        <p:nvSpPr>
          <p:cNvPr id="7" name="Rectangle 6"/>
          <p:cNvSpPr/>
          <p:nvPr/>
        </p:nvSpPr>
        <p:spPr>
          <a:xfrm>
            <a:off x="3276600" y="2800350"/>
            <a:ext cx="1981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Is it core?</a:t>
            </a:r>
            <a:endParaRPr lang="en-US" sz="1600" b="1" dirty="0"/>
          </a:p>
        </p:txBody>
      </p:sp>
      <p:cxnSp>
        <p:nvCxnSpPr>
          <p:cNvPr id="9" name="Elbow Connector 8"/>
          <p:cNvCxnSpPr>
            <a:stCxn id="4" idx="3"/>
            <a:endCxn id="6" idx="0"/>
          </p:cNvCxnSpPr>
          <p:nvPr/>
        </p:nvCxnSpPr>
        <p:spPr>
          <a:xfrm>
            <a:off x="5181600" y="1885950"/>
            <a:ext cx="1981200" cy="9144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3"/>
            <a:endCxn id="6" idx="1"/>
          </p:cNvCxnSpPr>
          <p:nvPr/>
        </p:nvCxnSpPr>
        <p:spPr>
          <a:xfrm>
            <a:off x="5257800" y="337185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2"/>
            <a:endCxn id="7" idx="0"/>
          </p:cNvCxnSpPr>
          <p:nvPr/>
        </p:nvCxnSpPr>
        <p:spPr>
          <a:xfrm>
            <a:off x="4229100" y="2343150"/>
            <a:ext cx="381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715000" y="1885950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343400" y="2416373"/>
            <a:ext cx="413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0" y="2949773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657600" y="4324350"/>
            <a:ext cx="1295400" cy="609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Cut It!</a:t>
            </a:r>
            <a:endParaRPr lang="en-US" dirty="0"/>
          </a:p>
        </p:txBody>
      </p:sp>
      <p:cxnSp>
        <p:nvCxnSpPr>
          <p:cNvPr id="23" name="Straight Arrow Connector 22"/>
          <p:cNvCxnSpPr>
            <a:stCxn id="7" idx="2"/>
            <a:endCxn id="21" idx="0"/>
          </p:cNvCxnSpPr>
          <p:nvPr/>
        </p:nvCxnSpPr>
        <p:spPr>
          <a:xfrm>
            <a:off x="4267200" y="3943350"/>
            <a:ext cx="381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419600" y="3940373"/>
            <a:ext cx="413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638609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Prototypes on bigger projects</a:t>
            </a:r>
          </a:p>
        </p:txBody>
      </p:sp>
      <p:pic>
        <p:nvPicPr>
          <p:cNvPr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9500" y="1312475"/>
            <a:ext cx="6705000" cy="361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Careful of Corndogs</a:t>
            </a:r>
          </a:p>
        </p:txBody>
      </p:sp>
      <p:pic>
        <p:nvPicPr>
          <p:cNvPr id="118" name="Shape 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9625" y="1380650"/>
            <a:ext cx="5269949" cy="340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Careful of Code Slop</a:t>
            </a:r>
          </a:p>
        </p:txBody>
      </p:sp>
      <p:pic>
        <p:nvPicPr>
          <p:cNvPr id="124" name="Shape 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825" y="1200150"/>
            <a:ext cx="86677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Configdata FTW</a:t>
            </a:r>
          </a:p>
        </p:txBody>
      </p:sp>
      <p:pic>
        <p:nvPicPr>
          <p:cNvPr id="130" name="Shape 130"/>
          <p:cNvPicPr preferRelativeResize="0"/>
          <p:nvPr/>
        </p:nvPicPr>
        <p:blipFill rotWithShape="1">
          <a:blip r:embed="rId3">
            <a:alphaModFix/>
          </a:blip>
          <a:srcRect b="16534"/>
          <a:stretch/>
        </p:blipFill>
        <p:spPr>
          <a:xfrm>
            <a:off x="1130050" y="1259350"/>
            <a:ext cx="6666725" cy="364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GGJ Tips &amp; Tricks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2596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Kyle Gabler’s 2009 Keynote:</a:t>
            </a:r>
          </a:p>
          <a:p>
            <a:pPr rtl="0">
              <a:spcBef>
                <a:spcPts val="0"/>
              </a:spcBef>
              <a:buNone/>
            </a:pPr>
            <a:r>
              <a:rPr lang="en" sz="1400" u="sng">
                <a:solidFill>
                  <a:schemeClr val="hlink"/>
                </a:solidFill>
                <a:hlinkClick r:id="rId3"/>
              </a:rPr>
              <a:t>https://www.youtube.com/watch?v=aW6vgW8wc6c&amp;feature=youtu.be&amp;t=1m37s</a:t>
            </a:r>
          </a:p>
          <a:p>
            <a:pPr rtl="0">
              <a:spcBef>
                <a:spcPts val="0"/>
              </a:spcBef>
              <a:buNone/>
            </a:pPr>
            <a:endParaRPr sz="1400"/>
          </a:p>
          <a:p>
            <a:pPr rtl="0">
              <a:spcBef>
                <a:spcPts val="0"/>
              </a:spcBef>
              <a:buNone/>
            </a:pPr>
            <a:r>
              <a:rPr lang="en"/>
              <a:t>PIGDA’s GGJ Tips &amp; Tricks</a:t>
            </a:r>
          </a:p>
          <a:p>
            <a:pPr>
              <a:spcBef>
                <a:spcPts val="0"/>
              </a:spcBef>
              <a:buNone/>
            </a:pPr>
            <a:r>
              <a:rPr lang="en" sz="1400" u="sng">
                <a:solidFill>
                  <a:schemeClr val="hlink"/>
                </a:solidFill>
                <a:hlinkClick r:id="rId4"/>
              </a:rPr>
              <a:t>https://docs.google.com/presentation/d/1pQiEJjK56SQ9LGYU_X3VFjP3SRCV2DbGWJmChiK-7Us/edit#slide=id.g9f7d7dbe_0_757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Questions?</a:t>
            </a:r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124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Thanks for listening</a:t>
            </a:r>
            <a:r>
              <a:rPr lang="en" dirty="0" smtClean="0"/>
              <a:t>!</a:t>
            </a:r>
          </a:p>
          <a:p>
            <a:pPr lvl="0" rtl="0">
              <a:spcBef>
                <a:spcPts val="0"/>
              </a:spcBef>
              <a:buNone/>
            </a:pPr>
            <a:endParaRPr lang="en" dirty="0"/>
          </a:p>
          <a:p>
            <a:pPr lvl="0" rtl="0">
              <a:spcBef>
                <a:spcPts val="0"/>
              </a:spcBef>
              <a:buNone/>
            </a:pPr>
            <a:endParaRPr lang="en" dirty="0" smtClean="0"/>
          </a:p>
          <a:p>
            <a:pPr lvl="0" rtl="0">
              <a:spcBef>
                <a:spcPts val="0"/>
              </a:spcBef>
              <a:buNone/>
            </a:pPr>
            <a:endParaRPr lang="en" dirty="0"/>
          </a:p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Slides:</a:t>
            </a:r>
          </a:p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www.shawnpatton.com/prototyping</a:t>
            </a:r>
            <a:endParaRPr lang="en" dirty="0"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khaki">
  <a:themeElements>
    <a:clrScheme name="Custom 349">
      <a:dk1>
        <a:srgbClr val="262626"/>
      </a:dk1>
      <a:lt1>
        <a:srgbClr val="E6D6BD"/>
      </a:lt1>
      <a:dk2>
        <a:srgbClr val="535353"/>
      </a:dk2>
      <a:lt2>
        <a:srgbClr val="B4AD9E"/>
      </a:lt2>
      <a:accent1>
        <a:srgbClr val="ADB48E"/>
      </a:accent1>
      <a:accent2>
        <a:srgbClr val="867961"/>
      </a:accent2>
      <a:accent3>
        <a:srgbClr val="CBB680"/>
      </a:accent3>
      <a:accent4>
        <a:srgbClr val="78A3C0"/>
      </a:accent4>
      <a:accent5>
        <a:srgbClr val="C0AE91"/>
      </a:accent5>
      <a:accent6>
        <a:srgbClr val="668874"/>
      </a:accent6>
      <a:hlink>
        <a:srgbClr val="4B94B3"/>
      </a:hlink>
      <a:folHlink>
        <a:srgbClr val="41414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171</Words>
  <Application>Microsoft Office PowerPoint</Application>
  <PresentationFormat>On-screen Show (16:9)</PresentationFormat>
  <Paragraphs>65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khaki</vt:lpstr>
      <vt:lpstr>Programming for Game Designers</vt:lpstr>
      <vt:lpstr>From Zero to Prototype</vt:lpstr>
      <vt:lpstr>Who is this guy?</vt:lpstr>
      <vt:lpstr>Projects</vt:lpstr>
      <vt:lpstr>Global Game Jams</vt:lpstr>
      <vt:lpstr>Global Game Jams</vt:lpstr>
      <vt:lpstr>Get to the Core</vt:lpstr>
      <vt:lpstr>Methods</vt:lpstr>
      <vt:lpstr>Quick and Dirty Rule</vt:lpstr>
      <vt:lpstr>Prototypes on bigger projects</vt:lpstr>
      <vt:lpstr>Careful of Corndogs</vt:lpstr>
      <vt:lpstr>Careful of Code Slop</vt:lpstr>
      <vt:lpstr>Configdata FTW</vt:lpstr>
      <vt:lpstr>GGJ Tips &amp; Tricks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Game Designers</dc:title>
  <cp:lastModifiedBy>Admin</cp:lastModifiedBy>
  <cp:revision>2</cp:revision>
  <dcterms:modified xsi:type="dcterms:W3CDTF">2015-04-23T13:02:28Z</dcterms:modified>
</cp:coreProperties>
</file>